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5"/>
  </p:notesMasterIdLst>
  <p:handoutMasterIdLst>
    <p:handoutMasterId r:id="rId56"/>
  </p:handoutMasterIdLst>
  <p:sldIdLst>
    <p:sldId id="258" r:id="rId2"/>
    <p:sldId id="426" r:id="rId3"/>
    <p:sldId id="443" r:id="rId4"/>
    <p:sldId id="435" r:id="rId5"/>
    <p:sldId id="444" r:id="rId6"/>
    <p:sldId id="436" r:id="rId7"/>
    <p:sldId id="439" r:id="rId8"/>
    <p:sldId id="437" r:id="rId9"/>
    <p:sldId id="438" r:id="rId10"/>
    <p:sldId id="440" r:id="rId11"/>
    <p:sldId id="441" r:id="rId12"/>
    <p:sldId id="433" r:id="rId13"/>
    <p:sldId id="427" r:id="rId14"/>
    <p:sldId id="428" r:id="rId15"/>
    <p:sldId id="401" r:id="rId16"/>
    <p:sldId id="422" r:id="rId17"/>
    <p:sldId id="423" r:id="rId18"/>
    <p:sldId id="406" r:id="rId19"/>
    <p:sldId id="408" r:id="rId20"/>
    <p:sldId id="409" r:id="rId21"/>
    <p:sldId id="411" r:id="rId22"/>
    <p:sldId id="412" r:id="rId23"/>
    <p:sldId id="424" r:id="rId24"/>
    <p:sldId id="425" r:id="rId25"/>
    <p:sldId id="414" r:id="rId26"/>
    <p:sldId id="416" r:id="rId27"/>
    <p:sldId id="415" r:id="rId28"/>
    <p:sldId id="282" r:id="rId29"/>
    <p:sldId id="353" r:id="rId30"/>
    <p:sldId id="372" r:id="rId31"/>
    <p:sldId id="421" r:id="rId32"/>
    <p:sldId id="431" r:id="rId33"/>
    <p:sldId id="361" r:id="rId34"/>
    <p:sldId id="354" r:id="rId35"/>
    <p:sldId id="429" r:id="rId36"/>
    <p:sldId id="331" r:id="rId37"/>
    <p:sldId id="292" r:id="rId38"/>
    <p:sldId id="293" r:id="rId39"/>
    <p:sldId id="378" r:id="rId40"/>
    <p:sldId id="295" r:id="rId41"/>
    <p:sldId id="297" r:id="rId42"/>
    <p:sldId id="449" r:id="rId43"/>
    <p:sldId id="298" r:id="rId44"/>
    <p:sldId id="386" r:id="rId45"/>
    <p:sldId id="322" r:id="rId46"/>
    <p:sldId id="326" r:id="rId47"/>
    <p:sldId id="362" r:id="rId48"/>
    <p:sldId id="381" r:id="rId49"/>
    <p:sldId id="300" r:id="rId50"/>
    <p:sldId id="304" r:id="rId51"/>
    <p:sldId id="321" r:id="rId52"/>
    <p:sldId id="445" r:id="rId53"/>
    <p:sldId id="44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A63147-D9E0-44F1-BC0E-4E526BE5BD87}">
          <p14:sldIdLst>
            <p14:sldId id="258"/>
            <p14:sldId id="426"/>
            <p14:sldId id="443"/>
            <p14:sldId id="435"/>
            <p14:sldId id="444"/>
            <p14:sldId id="436"/>
            <p14:sldId id="439"/>
            <p14:sldId id="437"/>
            <p14:sldId id="438"/>
            <p14:sldId id="440"/>
            <p14:sldId id="441"/>
            <p14:sldId id="433"/>
            <p14:sldId id="427"/>
            <p14:sldId id="428"/>
            <p14:sldId id="401"/>
            <p14:sldId id="422"/>
            <p14:sldId id="423"/>
            <p14:sldId id="406"/>
            <p14:sldId id="408"/>
            <p14:sldId id="409"/>
            <p14:sldId id="411"/>
            <p14:sldId id="412"/>
            <p14:sldId id="424"/>
            <p14:sldId id="425"/>
            <p14:sldId id="414"/>
            <p14:sldId id="416"/>
            <p14:sldId id="415"/>
          </p14:sldIdLst>
        </p14:section>
        <p14:section name="Untitled Section" id="{69B94DA9-0005-40DB-ACB1-679C2F6096F0}">
          <p14:sldIdLst>
            <p14:sldId id="282"/>
            <p14:sldId id="353"/>
            <p14:sldId id="372"/>
            <p14:sldId id="421"/>
            <p14:sldId id="431"/>
            <p14:sldId id="361"/>
            <p14:sldId id="354"/>
            <p14:sldId id="429"/>
            <p14:sldId id="331"/>
            <p14:sldId id="292"/>
            <p14:sldId id="293"/>
            <p14:sldId id="378"/>
            <p14:sldId id="295"/>
            <p14:sldId id="297"/>
            <p14:sldId id="449"/>
            <p14:sldId id="298"/>
            <p14:sldId id="386"/>
            <p14:sldId id="322"/>
            <p14:sldId id="326"/>
            <p14:sldId id="362"/>
            <p14:sldId id="381"/>
            <p14:sldId id="300"/>
            <p14:sldId id="304"/>
            <p14:sldId id="321"/>
            <p14:sldId id="445"/>
            <p14:sldId id="4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F21"/>
    <a:srgbClr val="006600"/>
    <a:srgbClr val="008000"/>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4728" autoAdjust="0"/>
  </p:normalViewPr>
  <p:slideViewPr>
    <p:cSldViewPr>
      <p:cViewPr varScale="1">
        <p:scale>
          <a:sx n="81" d="100"/>
          <a:sy n="81" d="100"/>
        </p:scale>
        <p:origin x="1003"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harlie\AppData\Local\Microsoft\Windows\Temporary%20Internet%20Files\Content.IE5\0M1O3ECP\2-Year%20Draft%202011%20Cohort%20Default%20Rat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216080402014E-2"/>
          <c:y val="0.15986949429037653"/>
          <c:w val="0.88542713567839193"/>
          <c:h val="0.68841761827079961"/>
        </c:manualLayout>
      </c:layout>
      <c:lineChart>
        <c:grouping val="standard"/>
        <c:varyColors val="1"/>
        <c:ser>
          <c:idx val="1"/>
          <c:order val="0"/>
          <c:spPr>
            <a:ln w="25400" cap="flat" cmpd="sng" algn="ctr">
              <a:solidFill>
                <a:srgbClr val="F79646">
                  <a:lumMod val="75000"/>
                </a:srgbClr>
              </a:solidFill>
              <a:prstDash val="solid"/>
            </a:ln>
            <a:effectLst/>
          </c:spPr>
          <c:marker>
            <c:symbol val="triangle"/>
            <c:size val="12"/>
            <c:spPr>
              <a:solidFill>
                <a:srgbClr val="F79646">
                  <a:lumMod val="75000"/>
                </a:srgbClr>
              </a:solidFill>
              <a:ln w="25400" cap="flat" cmpd="sng" algn="ctr">
                <a:solidFill>
                  <a:schemeClr val="bg1"/>
                </a:solidFill>
                <a:prstDash val="solid"/>
              </a:ln>
              <a:effectLst/>
              <a:scene3d>
                <a:camera prst="orthographicFront"/>
                <a:lightRig rig="threePt" dir="t"/>
              </a:scene3d>
              <a:sp3d>
                <a:bevelT/>
              </a:sp3d>
            </c:spPr>
          </c:marker>
          <c:dPt>
            <c:idx val="1"/>
            <c:bubble3D val="0"/>
            <c:spPr>
              <a:ln w="25400" cap="flat" cmpd="sng" algn="ctr">
                <a:solidFill>
                  <a:srgbClr val="F79646">
                    <a:lumMod val="75000"/>
                  </a:srgbClr>
                </a:solidFill>
                <a:prstDash val="solid"/>
              </a:ln>
              <a:effectLst/>
            </c:spPr>
          </c:dPt>
          <c:dPt>
            <c:idx val="2"/>
            <c:bubble3D val="0"/>
            <c:spPr>
              <a:ln w="25400" cap="flat" cmpd="sng" algn="ctr">
                <a:solidFill>
                  <a:srgbClr val="F79646">
                    <a:lumMod val="75000"/>
                  </a:srgbClr>
                </a:solidFill>
                <a:prstDash val="solid"/>
              </a:ln>
              <a:effectLst/>
            </c:spPr>
          </c:dPt>
          <c:dPt>
            <c:idx val="3"/>
            <c:bubble3D val="0"/>
            <c:spPr>
              <a:ln w="25400" cap="flat" cmpd="sng" algn="ctr">
                <a:solidFill>
                  <a:srgbClr val="F79646">
                    <a:lumMod val="75000"/>
                  </a:srgbClr>
                </a:solidFill>
                <a:prstDash val="solid"/>
              </a:ln>
              <a:effectLst/>
            </c:spPr>
          </c:dPt>
          <c:dPt>
            <c:idx val="4"/>
            <c:bubble3D val="0"/>
            <c:spPr>
              <a:ln w="25400" cap="flat" cmpd="sng" algn="ctr">
                <a:solidFill>
                  <a:srgbClr val="F79646">
                    <a:lumMod val="75000"/>
                  </a:srgbClr>
                </a:solidFill>
                <a:prstDash val="solid"/>
              </a:ln>
              <a:effectLst/>
            </c:spPr>
          </c:dPt>
          <c:dPt>
            <c:idx val="5"/>
            <c:bubble3D val="0"/>
            <c:spPr>
              <a:ln w="25400" cap="flat" cmpd="sng" algn="ctr">
                <a:solidFill>
                  <a:srgbClr val="F79646">
                    <a:lumMod val="75000"/>
                  </a:srgbClr>
                </a:solidFill>
                <a:prstDash val="solid"/>
              </a:ln>
              <a:effectLst/>
            </c:spPr>
          </c:dPt>
          <c:dPt>
            <c:idx val="6"/>
            <c:bubble3D val="0"/>
            <c:spPr>
              <a:ln w="25400" cap="flat" cmpd="sng" algn="ctr">
                <a:solidFill>
                  <a:srgbClr val="F79646">
                    <a:lumMod val="75000"/>
                  </a:srgbClr>
                </a:solidFill>
                <a:prstDash val="solid"/>
              </a:ln>
              <a:effectLst/>
            </c:spPr>
          </c:dPt>
          <c:dPt>
            <c:idx val="7"/>
            <c:bubble3D val="0"/>
            <c:spPr>
              <a:ln w="25400" cap="flat" cmpd="sng" algn="ctr">
                <a:solidFill>
                  <a:srgbClr val="F79646">
                    <a:lumMod val="75000"/>
                  </a:srgbClr>
                </a:solidFill>
                <a:prstDash val="solid"/>
              </a:ln>
              <a:effectLst/>
            </c:spPr>
          </c:dPt>
          <c:dPt>
            <c:idx val="8"/>
            <c:bubble3D val="0"/>
            <c:spPr>
              <a:ln w="25400" cap="flat" cmpd="sng" algn="ctr">
                <a:solidFill>
                  <a:srgbClr val="F79646">
                    <a:lumMod val="75000"/>
                  </a:srgbClr>
                </a:solidFill>
                <a:prstDash val="solid"/>
              </a:ln>
              <a:effectLst/>
            </c:spPr>
          </c:dPt>
          <c:dPt>
            <c:idx val="9"/>
            <c:bubble3D val="0"/>
            <c:spPr>
              <a:ln w="25400" cap="flat" cmpd="sng" algn="ctr">
                <a:solidFill>
                  <a:srgbClr val="F79646">
                    <a:lumMod val="75000"/>
                  </a:srgbClr>
                </a:solidFill>
                <a:prstDash val="solid"/>
              </a:ln>
              <a:effectLst/>
            </c:spPr>
          </c:dPt>
          <c:dPt>
            <c:idx val="10"/>
            <c:bubble3D val="0"/>
            <c:spPr>
              <a:ln w="25400" cap="flat" cmpd="sng" algn="ctr">
                <a:solidFill>
                  <a:srgbClr val="F79646">
                    <a:lumMod val="75000"/>
                  </a:srgbClr>
                </a:solidFill>
                <a:prstDash val="solid"/>
              </a:ln>
              <a:effectLst/>
            </c:spPr>
          </c:dPt>
          <c:dPt>
            <c:idx val="11"/>
            <c:bubble3D val="0"/>
            <c:spPr>
              <a:ln w="25400" cap="flat" cmpd="sng" algn="ctr">
                <a:solidFill>
                  <a:srgbClr val="F79646">
                    <a:lumMod val="75000"/>
                  </a:srgbClr>
                </a:solidFill>
                <a:prstDash val="solid"/>
              </a:ln>
              <a:effectLst/>
            </c:spPr>
          </c:dPt>
          <c:dPt>
            <c:idx val="12"/>
            <c:bubble3D val="0"/>
            <c:spPr>
              <a:ln w="25400" cap="flat" cmpd="sng" algn="ctr">
                <a:solidFill>
                  <a:srgbClr val="F79646">
                    <a:lumMod val="75000"/>
                  </a:srgbClr>
                </a:solidFill>
                <a:prstDash val="solid"/>
              </a:ln>
              <a:effectLst/>
            </c:spPr>
          </c:dPt>
          <c:dPt>
            <c:idx val="13"/>
            <c:bubble3D val="0"/>
            <c:spPr>
              <a:ln w="25400" cap="flat" cmpd="sng" algn="ctr">
                <a:solidFill>
                  <a:srgbClr val="F79646">
                    <a:lumMod val="75000"/>
                  </a:srgbClr>
                </a:solidFill>
                <a:prstDash val="solid"/>
              </a:ln>
              <a:effectLst/>
            </c:spPr>
          </c:dPt>
          <c:dPt>
            <c:idx val="14"/>
            <c:bubble3D val="0"/>
            <c:spPr>
              <a:ln w="25400" cap="flat" cmpd="sng" algn="ctr">
                <a:solidFill>
                  <a:srgbClr val="F79646">
                    <a:lumMod val="75000"/>
                  </a:srgbClr>
                </a:solidFill>
                <a:prstDash val="solid"/>
              </a:ln>
              <a:effectLst/>
            </c:spPr>
          </c:dPt>
          <c:dPt>
            <c:idx val="15"/>
            <c:bubble3D val="0"/>
            <c:spPr>
              <a:ln w="25400" cap="flat" cmpd="sng" algn="ctr">
                <a:solidFill>
                  <a:srgbClr val="F79646">
                    <a:lumMod val="75000"/>
                  </a:srgbClr>
                </a:solidFill>
                <a:prstDash val="solid"/>
              </a:ln>
              <a:effectLst/>
            </c:spPr>
          </c:dPt>
          <c:dPt>
            <c:idx val="16"/>
            <c:bubble3D val="0"/>
            <c:spPr>
              <a:ln w="25400" cap="flat" cmpd="sng" algn="ctr">
                <a:solidFill>
                  <a:srgbClr val="F79646">
                    <a:lumMod val="75000"/>
                  </a:srgbClr>
                </a:solidFill>
                <a:prstDash val="solid"/>
              </a:ln>
              <a:effectLst/>
            </c:spPr>
          </c:dPt>
          <c:dPt>
            <c:idx val="17"/>
            <c:bubble3D val="0"/>
            <c:spPr>
              <a:ln w="25400" cap="flat" cmpd="sng" algn="ctr">
                <a:solidFill>
                  <a:srgbClr val="F79646">
                    <a:lumMod val="75000"/>
                  </a:srgbClr>
                </a:solidFill>
                <a:prstDash val="solid"/>
              </a:ln>
              <a:effectLst/>
            </c:spPr>
          </c:dPt>
          <c:dPt>
            <c:idx val="18"/>
            <c:bubble3D val="0"/>
            <c:spPr>
              <a:ln w="25400" cap="flat" cmpd="sng" algn="ctr">
                <a:solidFill>
                  <a:srgbClr val="F79646">
                    <a:lumMod val="75000"/>
                  </a:srgbClr>
                </a:solidFill>
                <a:prstDash val="solid"/>
              </a:ln>
              <a:effectLst/>
            </c:spPr>
          </c:dPt>
          <c:dPt>
            <c:idx val="19"/>
            <c:bubble3D val="0"/>
            <c:spPr>
              <a:ln w="25400" cap="flat" cmpd="sng" algn="ctr">
                <a:solidFill>
                  <a:srgbClr val="F79646">
                    <a:lumMod val="75000"/>
                  </a:srgbClr>
                </a:solidFill>
                <a:prstDash val="solid"/>
              </a:ln>
              <a:effectLst/>
            </c:spPr>
          </c:dPt>
          <c:dPt>
            <c:idx val="20"/>
            <c:bubble3D val="0"/>
            <c:spPr>
              <a:ln w="25400" cap="flat" cmpd="sng" algn="ctr">
                <a:solidFill>
                  <a:srgbClr val="F79646">
                    <a:lumMod val="75000"/>
                  </a:srgbClr>
                </a:solidFill>
                <a:prstDash val="solid"/>
              </a:ln>
              <a:effectLst/>
            </c:spPr>
          </c:dPt>
          <c:dLbls>
            <c:dLbl>
              <c:idx val="0"/>
              <c:layout>
                <c:manualLayout>
                  <c:x val="-2.7111726612062952E-2"/>
                  <c:y val="-3.341271574332165E-2"/>
                </c:manualLayout>
              </c:layout>
              <c:tx>
                <c:rich>
                  <a:bodyPr/>
                  <a:lstStyle/>
                  <a:p>
                    <a:r>
                      <a:rPr lang="en-US" b="1" cap="none" spc="0" dirty="0">
                        <a:ln w="10541" cmpd="sng">
                          <a:noFill/>
                          <a:prstDash val="solid"/>
                        </a:ln>
                        <a:solidFill>
                          <a:schemeClr val="tx1"/>
                        </a:solidFill>
                        <a:effectLst/>
                      </a:rPr>
                      <a:t>17.6%</a:t>
                    </a:r>
                  </a:p>
                </c:rich>
              </c:tx>
              <c:dLblPos val="r"/>
              <c:showLegendKey val="0"/>
              <c:showVal val="0"/>
              <c:showCatName val="0"/>
              <c:showSerName val="0"/>
              <c:showPercent val="0"/>
              <c:showBubbleSize val="0"/>
              <c:extLst>
                <c:ext xmlns:c15="http://schemas.microsoft.com/office/drawing/2012/chart" uri="{CE6537A1-D6FC-4f65-9D91-7224C49458BB}"/>
              </c:extLst>
            </c:dLbl>
            <c:dLbl>
              <c:idx val="1"/>
              <c:layout>
                <c:manualLayout>
                  <c:x val="-3.27590709452776E-2"/>
                  <c:y val="3.8226184206582567E-2"/>
                </c:manualLayout>
              </c:layout>
              <c:tx>
                <c:rich>
                  <a:bodyPr/>
                  <a:lstStyle/>
                  <a:p>
                    <a:r>
                      <a:rPr lang="en-US" b="1" cap="none" spc="0" dirty="0">
                        <a:ln w="10541" cmpd="sng">
                          <a:noFill/>
                          <a:prstDash val="solid"/>
                        </a:ln>
                        <a:solidFill>
                          <a:schemeClr val="tx1"/>
                        </a:solidFill>
                        <a:effectLst/>
                      </a:rPr>
                      <a:t>17.2%</a:t>
                    </a:r>
                  </a:p>
                </c:rich>
              </c:tx>
              <c:dLblPos val="r"/>
              <c:showLegendKey val="0"/>
              <c:showVal val="0"/>
              <c:showCatName val="0"/>
              <c:showSerName val="0"/>
              <c:showPercent val="0"/>
              <c:showBubbleSize val="0"/>
              <c:extLst>
                <c:ext xmlns:c15="http://schemas.microsoft.com/office/drawing/2012/chart" uri="{CE6537A1-D6FC-4f65-9D91-7224C49458BB}"/>
              </c:extLst>
            </c:dLbl>
            <c:dLbl>
              <c:idx val="2"/>
              <c:layout>
                <c:manualLayout>
                  <c:x val="-3.9746343264880836E-2"/>
                  <c:y val="-3.1002641798649602E-2"/>
                </c:manualLayout>
              </c:layout>
              <c:tx>
                <c:rich>
                  <a:bodyPr/>
                  <a:lstStyle/>
                  <a:p>
                    <a:r>
                      <a:rPr lang="en-US" b="1" cap="none" spc="0" dirty="0">
                        <a:ln w="10541" cmpd="sng">
                          <a:noFill/>
                          <a:prstDash val="solid"/>
                        </a:ln>
                        <a:solidFill>
                          <a:schemeClr val="tx1"/>
                        </a:solidFill>
                        <a:effectLst/>
                      </a:rPr>
                      <a:t>21.4%</a:t>
                    </a:r>
                  </a:p>
                </c:rich>
              </c:tx>
              <c:dLblPos val="r"/>
              <c:showLegendKey val="0"/>
              <c:showVal val="0"/>
              <c:showCatName val="0"/>
              <c:showSerName val="0"/>
              <c:showPercent val="0"/>
              <c:showBubbleSize val="0"/>
              <c:extLst>
                <c:ext xmlns:c15="http://schemas.microsoft.com/office/drawing/2012/chart" uri="{CE6537A1-D6FC-4f65-9D91-7224C49458BB}"/>
              </c:extLst>
            </c:dLbl>
            <c:dLbl>
              <c:idx val="3"/>
              <c:layout>
                <c:manualLayout>
                  <c:x val="-2.8308260462417072E-2"/>
                  <c:y val="-4.2073876165153075E-2"/>
                </c:manualLayout>
              </c:layout>
              <c:tx>
                <c:rich>
                  <a:bodyPr/>
                  <a:lstStyle/>
                  <a:p>
                    <a:r>
                      <a:rPr lang="en-US" b="1" cap="none" spc="0" dirty="0">
                        <a:ln w="10541" cmpd="sng">
                          <a:noFill/>
                          <a:prstDash val="solid"/>
                        </a:ln>
                        <a:solidFill>
                          <a:schemeClr val="tx1"/>
                        </a:solidFill>
                        <a:effectLst/>
                      </a:rPr>
                      <a:t>22.4%</a:t>
                    </a:r>
                  </a:p>
                </c:rich>
              </c:tx>
              <c:dLblPos val="r"/>
              <c:showLegendKey val="0"/>
              <c:showVal val="0"/>
              <c:showCatName val="0"/>
              <c:showSerName val="0"/>
              <c:showPercent val="0"/>
              <c:showBubbleSize val="0"/>
              <c:extLst>
                <c:ext xmlns:c15="http://schemas.microsoft.com/office/drawing/2012/chart" uri="{CE6537A1-D6FC-4f65-9D91-7224C49458BB}"/>
              </c:extLst>
            </c:dLbl>
            <c:dLbl>
              <c:idx val="4"/>
              <c:layout>
                <c:manualLayout>
                  <c:x val="-3.6970574658067266E-2"/>
                  <c:y val="4.2241546886573847E-2"/>
                </c:manualLayout>
              </c:layout>
              <c:tx>
                <c:rich>
                  <a:bodyPr/>
                  <a:lstStyle/>
                  <a:p>
                    <a:r>
                      <a:rPr lang="en-US" b="1" cap="none" spc="0" dirty="0">
                        <a:ln w="10541" cmpd="sng">
                          <a:noFill/>
                          <a:prstDash val="solid"/>
                        </a:ln>
                        <a:solidFill>
                          <a:schemeClr val="tx1"/>
                        </a:solidFill>
                        <a:effectLst/>
                      </a:rPr>
                      <a:t>17.8%</a:t>
                    </a:r>
                  </a:p>
                </c:rich>
              </c:tx>
              <c:dLblPos val="r"/>
              <c:showLegendKey val="0"/>
              <c:showVal val="0"/>
              <c:showCatName val="0"/>
              <c:showSerName val="0"/>
              <c:showPercent val="0"/>
              <c:showBubbleSize val="0"/>
              <c:extLst>
                <c:ext xmlns:c15="http://schemas.microsoft.com/office/drawing/2012/chart" uri="{CE6537A1-D6FC-4f65-9D91-7224C49458BB}"/>
              </c:extLst>
            </c:dLbl>
            <c:dLbl>
              <c:idx val="5"/>
              <c:layout>
                <c:manualLayout>
                  <c:x val="-3.75684195254492E-3"/>
                  <c:y val="-2.18107239042102E-2"/>
                </c:manualLayout>
              </c:layout>
              <c:tx>
                <c:rich>
                  <a:bodyPr/>
                  <a:lstStyle/>
                  <a:p>
                    <a:r>
                      <a:rPr lang="en-US" b="1" cap="none" spc="0" dirty="0">
                        <a:ln w="10541" cmpd="sng">
                          <a:noFill/>
                          <a:prstDash val="solid"/>
                        </a:ln>
                        <a:solidFill>
                          <a:schemeClr val="tx1"/>
                        </a:solidFill>
                        <a:effectLst/>
                      </a:rPr>
                      <a:t>15.0%</a:t>
                    </a:r>
                  </a:p>
                </c:rich>
              </c:tx>
              <c:dLblPos val="r"/>
              <c:showLegendKey val="0"/>
              <c:showVal val="0"/>
              <c:showCatName val="0"/>
              <c:showSerName val="0"/>
              <c:showPercent val="0"/>
              <c:showBubbleSize val="0"/>
              <c:extLst>
                <c:ext xmlns:c15="http://schemas.microsoft.com/office/drawing/2012/chart" uri="{CE6537A1-D6FC-4f65-9D91-7224C49458BB}"/>
              </c:extLst>
            </c:dLbl>
            <c:dLbl>
              <c:idx val="6"/>
              <c:layout>
                <c:manualLayout>
                  <c:x val="-2.8834672047903725E-2"/>
                  <c:y val="6.4009796491588597E-2"/>
                </c:manualLayout>
              </c:layout>
              <c:tx>
                <c:rich>
                  <a:bodyPr/>
                  <a:lstStyle/>
                  <a:p>
                    <a:r>
                      <a:rPr lang="en-US" b="1" cap="none" spc="0" dirty="0">
                        <a:ln w="10541" cmpd="sng">
                          <a:noFill/>
                          <a:prstDash val="solid"/>
                        </a:ln>
                        <a:solidFill>
                          <a:schemeClr val="tx1"/>
                        </a:solidFill>
                        <a:effectLst/>
                      </a:rPr>
                      <a:t>11.6%</a:t>
                    </a:r>
                  </a:p>
                </c:rich>
              </c:tx>
              <c:dLblPos val="r"/>
              <c:showLegendKey val="0"/>
              <c:showVal val="0"/>
              <c:showCatName val="0"/>
              <c:showSerName val="0"/>
              <c:showPercent val="0"/>
              <c:showBubbleSize val="0"/>
              <c:extLst>
                <c:ext xmlns:c15="http://schemas.microsoft.com/office/drawing/2012/chart" uri="{CE6537A1-D6FC-4f65-9D91-7224C49458BB}"/>
              </c:extLst>
            </c:dLbl>
            <c:dLbl>
              <c:idx val="7"/>
              <c:layout>
                <c:manualLayout>
                  <c:x val="-3.7496986243553791E-2"/>
                  <c:y val="-4.8320852226261278E-2"/>
                </c:manualLayout>
              </c:layout>
              <c:tx>
                <c:rich>
                  <a:bodyPr/>
                  <a:lstStyle/>
                  <a:p>
                    <a:r>
                      <a:rPr lang="en-US" b="1" cap="none" spc="0" dirty="0">
                        <a:ln w="10541" cmpd="sng">
                          <a:noFill/>
                          <a:prstDash val="solid"/>
                        </a:ln>
                        <a:solidFill>
                          <a:schemeClr val="tx1"/>
                        </a:solidFill>
                        <a:effectLst/>
                      </a:rPr>
                      <a:t>10.7%</a:t>
                    </a:r>
                  </a:p>
                </c:rich>
              </c:tx>
              <c:dLblPos val="r"/>
              <c:showLegendKey val="0"/>
              <c:showVal val="0"/>
              <c:showCatName val="0"/>
              <c:showSerName val="0"/>
              <c:showPercent val="0"/>
              <c:showBubbleSize val="0"/>
              <c:extLst>
                <c:ext xmlns:c15="http://schemas.microsoft.com/office/drawing/2012/chart" uri="{CE6537A1-D6FC-4f65-9D91-7224C49458BB}"/>
              </c:extLst>
            </c:dLbl>
            <c:dLbl>
              <c:idx val="8"/>
              <c:layout>
                <c:manualLayout>
                  <c:x val="-2.3713844814624411E-2"/>
                  <c:y val="-4.733760645335354E-2"/>
                </c:manualLayout>
              </c:layout>
              <c:tx>
                <c:rich>
                  <a:bodyPr/>
                  <a:lstStyle/>
                  <a:p>
                    <a:r>
                      <a:rPr lang="en-US" b="1" cap="none" spc="0" dirty="0">
                        <a:ln w="10541" cmpd="sng">
                          <a:noFill/>
                          <a:prstDash val="solid"/>
                        </a:ln>
                        <a:solidFill>
                          <a:schemeClr val="tx1"/>
                        </a:solidFill>
                        <a:effectLst/>
                      </a:rPr>
                      <a:t>10.4%</a:t>
                    </a:r>
                  </a:p>
                </c:rich>
              </c:tx>
              <c:dLblPos val="r"/>
              <c:showLegendKey val="0"/>
              <c:showVal val="0"/>
              <c:showCatName val="0"/>
              <c:showSerName val="0"/>
              <c:showPercent val="0"/>
              <c:showBubbleSize val="0"/>
              <c:extLst>
                <c:ext xmlns:c15="http://schemas.microsoft.com/office/drawing/2012/chart" uri="{CE6537A1-D6FC-4f65-9D91-7224C49458BB}"/>
              </c:extLst>
            </c:dLbl>
            <c:dLbl>
              <c:idx val="9"/>
              <c:layout>
                <c:manualLayout>
                  <c:x val="-3.4386209261530749E-2"/>
                  <c:y val="3.6668850325193854E-2"/>
                </c:manualLayout>
              </c:layout>
              <c:tx>
                <c:rich>
                  <a:bodyPr/>
                  <a:lstStyle/>
                  <a:p>
                    <a:r>
                      <a:rPr lang="en-US" b="1" cap="none" spc="0" dirty="0">
                        <a:ln w="10541" cmpd="sng">
                          <a:noFill/>
                          <a:prstDash val="solid"/>
                        </a:ln>
                        <a:solidFill>
                          <a:schemeClr val="tx1"/>
                        </a:solidFill>
                        <a:effectLst/>
                      </a:rPr>
                      <a:t>9.6%</a:t>
                    </a:r>
                  </a:p>
                </c:rich>
              </c:tx>
              <c:dLblPos val="r"/>
              <c:showLegendKey val="0"/>
              <c:showVal val="0"/>
              <c:showCatName val="0"/>
              <c:showSerName val="0"/>
              <c:showPercent val="0"/>
              <c:showBubbleSize val="0"/>
              <c:extLst>
                <c:ext xmlns:c15="http://schemas.microsoft.com/office/drawing/2012/chart" uri="{CE6537A1-D6FC-4f65-9D91-7224C49458BB}"/>
              </c:extLst>
            </c:dLbl>
            <c:dLbl>
              <c:idx val="10"/>
              <c:layout>
                <c:manualLayout>
                  <c:x val="-2.2613118083857849E-2"/>
                  <c:y val="-5.4419682042192129E-2"/>
                </c:manualLayout>
              </c:layout>
              <c:tx>
                <c:rich>
                  <a:bodyPr/>
                  <a:lstStyle/>
                  <a:p>
                    <a:r>
                      <a:rPr lang="en-US" b="1" cap="none" spc="0" dirty="0">
                        <a:ln w="10541" cmpd="sng">
                          <a:noFill/>
                          <a:prstDash val="solid"/>
                        </a:ln>
                        <a:solidFill>
                          <a:schemeClr val="tx1"/>
                        </a:solidFill>
                        <a:effectLst/>
                      </a:rPr>
                      <a:t>8.8%</a:t>
                    </a:r>
                  </a:p>
                </c:rich>
              </c:tx>
              <c:dLblPos val="r"/>
              <c:showLegendKey val="0"/>
              <c:showVal val="0"/>
              <c:showCatName val="0"/>
              <c:showSerName val="0"/>
              <c:showPercent val="0"/>
              <c:showBubbleSize val="0"/>
              <c:extLst>
                <c:ext xmlns:c15="http://schemas.microsoft.com/office/drawing/2012/chart" uri="{CE6537A1-D6FC-4f65-9D91-7224C49458BB}"/>
              </c:extLst>
            </c:dLbl>
            <c:dLbl>
              <c:idx val="11"/>
              <c:layout>
                <c:manualLayout>
                  <c:x val="-2.3905248024901456E-2"/>
                  <c:y val="-4.2574148052048143E-2"/>
                </c:manualLayout>
              </c:layout>
              <c:tx>
                <c:rich>
                  <a:bodyPr/>
                  <a:lstStyle/>
                  <a:p>
                    <a:r>
                      <a:rPr lang="en-US" b="1" cap="none" spc="0" dirty="0">
                        <a:ln w="10541" cmpd="sng">
                          <a:noFill/>
                          <a:prstDash val="solid"/>
                        </a:ln>
                        <a:solidFill>
                          <a:schemeClr val="tx1"/>
                        </a:solidFill>
                        <a:effectLst/>
                      </a:rPr>
                      <a:t>6.9%</a:t>
                    </a:r>
                  </a:p>
                </c:rich>
              </c:tx>
              <c:dLblPos val="r"/>
              <c:showLegendKey val="0"/>
              <c:showVal val="0"/>
              <c:showCatName val="0"/>
              <c:showSerName val="0"/>
              <c:showPercent val="0"/>
              <c:showBubbleSize val="0"/>
              <c:extLst>
                <c:ext xmlns:c15="http://schemas.microsoft.com/office/drawing/2012/chart" uri="{CE6537A1-D6FC-4f65-9D91-7224C49458BB}"/>
              </c:extLst>
            </c:dLbl>
            <c:dLbl>
              <c:idx val="12"/>
              <c:layout>
                <c:manualLayout>
                  <c:x val="-2.7542436592410881E-2"/>
                  <c:y val="-3.9220219821625261E-2"/>
                </c:manualLayout>
              </c:layout>
              <c:tx>
                <c:rich>
                  <a:bodyPr/>
                  <a:lstStyle/>
                  <a:p>
                    <a:r>
                      <a:rPr lang="en-US" b="1" cap="none" spc="0" dirty="0">
                        <a:ln w="10541" cmpd="sng">
                          <a:noFill/>
                          <a:prstDash val="solid"/>
                        </a:ln>
                        <a:solidFill>
                          <a:schemeClr val="tx1"/>
                        </a:solidFill>
                        <a:effectLst/>
                      </a:rPr>
                      <a:t>5.6%</a:t>
                    </a:r>
                  </a:p>
                </c:rich>
              </c:tx>
              <c:dLblPos val="r"/>
              <c:showLegendKey val="0"/>
              <c:showVal val="0"/>
              <c:showCatName val="0"/>
              <c:showSerName val="0"/>
              <c:showPercent val="0"/>
              <c:showBubbleSize val="0"/>
              <c:extLst>
                <c:ext xmlns:c15="http://schemas.microsoft.com/office/drawing/2012/chart" uri="{CE6537A1-D6FC-4f65-9D91-7224C49458BB}"/>
              </c:extLst>
            </c:dLbl>
            <c:dLbl>
              <c:idx val="13"/>
              <c:layout>
                <c:manualLayout>
                  <c:x val="-2.5484588295809758E-2"/>
                  <c:y val="-3.0415366105337991E-2"/>
                </c:manualLayout>
              </c:layout>
              <c:tx>
                <c:rich>
                  <a:bodyPr/>
                  <a:lstStyle/>
                  <a:p>
                    <a:r>
                      <a:rPr lang="en-US" b="1" cap="none" spc="0" dirty="0">
                        <a:ln w="10541" cmpd="sng">
                          <a:noFill/>
                          <a:prstDash val="solid"/>
                        </a:ln>
                        <a:solidFill>
                          <a:schemeClr val="tx1"/>
                        </a:solidFill>
                        <a:effectLst/>
                      </a:rPr>
                      <a:t>5.9%</a:t>
                    </a:r>
                  </a:p>
                </c:rich>
              </c:tx>
              <c:dLblPos val="r"/>
              <c:showLegendKey val="0"/>
              <c:showVal val="0"/>
              <c:showCatName val="0"/>
              <c:showSerName val="0"/>
              <c:showPercent val="0"/>
              <c:showBubbleSize val="0"/>
              <c:extLst>
                <c:ext xmlns:c15="http://schemas.microsoft.com/office/drawing/2012/chart" uri="{CE6537A1-D6FC-4f65-9D91-7224C49458BB}"/>
              </c:extLst>
            </c:dLbl>
            <c:dLbl>
              <c:idx val="14"/>
              <c:layout>
                <c:manualLayout>
                  <c:x val="-2.7446734987272452E-2"/>
                  <c:y val="3.1944612143710402E-2"/>
                </c:manualLayout>
              </c:layout>
              <c:tx>
                <c:rich>
                  <a:bodyPr/>
                  <a:lstStyle/>
                  <a:p>
                    <a:r>
                      <a:rPr lang="en-US" b="1" cap="none" spc="0" dirty="0">
                        <a:ln w="10541" cmpd="sng">
                          <a:noFill/>
                          <a:prstDash val="solid"/>
                        </a:ln>
                        <a:solidFill>
                          <a:schemeClr val="tx1"/>
                        </a:solidFill>
                        <a:effectLst/>
                      </a:rPr>
                      <a:t>5.4%</a:t>
                    </a:r>
                  </a:p>
                </c:rich>
              </c:tx>
              <c:dLblPos val="r"/>
              <c:showLegendKey val="0"/>
              <c:showVal val="0"/>
              <c:showCatName val="0"/>
              <c:showSerName val="0"/>
              <c:showPercent val="0"/>
              <c:showBubbleSize val="0"/>
              <c:extLst>
                <c:ext xmlns:c15="http://schemas.microsoft.com/office/drawing/2012/chart" uri="{CE6537A1-D6FC-4f65-9D91-7224C49458BB}"/>
              </c:extLst>
            </c:dLbl>
            <c:dLbl>
              <c:idx val="15"/>
              <c:layout>
                <c:manualLayout>
                  <c:x val="-2.7398936941927472E-2"/>
                  <c:y val="3.1331132548072849E-2"/>
                </c:manualLayout>
              </c:layout>
              <c:tx>
                <c:rich>
                  <a:bodyPr/>
                  <a:lstStyle/>
                  <a:p>
                    <a:r>
                      <a:rPr lang="en-US" b="1" cap="none" spc="0" dirty="0">
                        <a:ln w="10541" cmpd="sng">
                          <a:noFill/>
                          <a:prstDash val="solid"/>
                        </a:ln>
                        <a:solidFill>
                          <a:schemeClr val="tx1"/>
                        </a:solidFill>
                        <a:effectLst/>
                      </a:rPr>
                      <a:t>5.2%</a:t>
                    </a:r>
                  </a:p>
                </c:rich>
              </c:tx>
              <c:dLblPos val="r"/>
              <c:showLegendKey val="0"/>
              <c:showVal val="0"/>
              <c:showCatName val="0"/>
              <c:showSerName val="0"/>
              <c:showPercent val="0"/>
              <c:showBubbleSize val="0"/>
              <c:extLst>
                <c:ext xmlns:c15="http://schemas.microsoft.com/office/drawing/2012/chart" uri="{CE6537A1-D6FC-4f65-9D91-7224C49458BB}"/>
              </c:extLst>
            </c:dLbl>
            <c:dLbl>
              <c:idx val="16"/>
              <c:layout>
                <c:manualLayout>
                  <c:x val="-2.8691066882971412E-2"/>
                  <c:y val="4.1963066199106884E-2"/>
                </c:manualLayout>
              </c:layout>
              <c:tx>
                <c:rich>
                  <a:bodyPr/>
                  <a:lstStyle/>
                  <a:p>
                    <a:r>
                      <a:rPr lang="en-US" b="1" cap="none" spc="0" dirty="0">
                        <a:ln w="10541" cmpd="sng">
                          <a:noFill/>
                          <a:prstDash val="solid"/>
                        </a:ln>
                        <a:solidFill>
                          <a:schemeClr val="tx1"/>
                        </a:solidFill>
                        <a:effectLst/>
                      </a:rPr>
                      <a:t>4.5%</a:t>
                    </a:r>
                  </a:p>
                </c:rich>
              </c:tx>
              <c:dLblPos val="r"/>
              <c:showLegendKey val="0"/>
              <c:showVal val="0"/>
              <c:showCatName val="0"/>
              <c:showSerName val="0"/>
              <c:showPercent val="0"/>
              <c:showBubbleSize val="0"/>
              <c:extLst>
                <c:ext xmlns:c15="http://schemas.microsoft.com/office/drawing/2012/chart" uri="{CE6537A1-D6FC-4f65-9D91-7224C49458BB}"/>
              </c:extLst>
            </c:dLbl>
            <c:dLbl>
              <c:idx val="17"/>
              <c:layout>
                <c:manualLayout>
                  <c:x val="-1.9263034331763896E-2"/>
                  <c:y val="3.3471460439386341E-2"/>
                </c:manualLayout>
              </c:layout>
              <c:tx>
                <c:rich>
                  <a:bodyPr/>
                  <a:lstStyle/>
                  <a:p>
                    <a:r>
                      <a:rPr lang="en-US" b="1" cap="none" spc="0" dirty="0">
                        <a:ln w="10541" cmpd="sng">
                          <a:noFill/>
                          <a:prstDash val="solid"/>
                        </a:ln>
                        <a:solidFill>
                          <a:schemeClr val="tx1"/>
                        </a:solidFill>
                        <a:effectLst/>
                      </a:rPr>
                      <a:t>5.1%</a:t>
                    </a:r>
                  </a:p>
                </c:rich>
              </c:tx>
              <c:dLblPos val="r"/>
              <c:showLegendKey val="0"/>
              <c:showVal val="0"/>
              <c:showCatName val="0"/>
              <c:showSerName val="0"/>
              <c:showPercent val="0"/>
              <c:showBubbleSize val="0"/>
              <c:extLst>
                <c:ext xmlns:c15="http://schemas.microsoft.com/office/drawing/2012/chart" uri="{CE6537A1-D6FC-4f65-9D91-7224C49458BB}"/>
              </c:extLst>
            </c:dLbl>
            <c:dLbl>
              <c:idx val="18"/>
              <c:layout>
                <c:manualLayout>
                  <c:x val="-2.6920428916234588E-2"/>
                  <c:y val="6.5869588487409717E-2"/>
                </c:manualLayout>
              </c:layout>
              <c:tx>
                <c:rich>
                  <a:bodyPr/>
                  <a:lstStyle/>
                  <a:p>
                    <a:r>
                      <a:rPr lang="en-US" b="1" cap="none" spc="0" dirty="0">
                        <a:ln w="10541" cmpd="sng">
                          <a:noFill/>
                          <a:prstDash val="solid"/>
                        </a:ln>
                        <a:solidFill>
                          <a:schemeClr val="tx1"/>
                        </a:solidFill>
                        <a:effectLst/>
                      </a:rPr>
                      <a:t>4.6%
</a:t>
                    </a:r>
                  </a:p>
                </c:rich>
              </c:tx>
              <c:dLblPos val="r"/>
              <c:showLegendKey val="0"/>
              <c:showVal val="0"/>
              <c:showCatName val="0"/>
              <c:showSerName val="0"/>
              <c:showPercent val="0"/>
              <c:showBubbleSize val="0"/>
              <c:extLst>
                <c:ext xmlns:c15="http://schemas.microsoft.com/office/drawing/2012/chart" uri="{CE6537A1-D6FC-4f65-9D91-7224C49458BB}"/>
              </c:extLst>
            </c:dLbl>
            <c:dLbl>
              <c:idx val="19"/>
              <c:layout>
                <c:manualLayout>
                  <c:x val="-2.2182302589061068E-2"/>
                  <c:y val="3.2962453918382588E-2"/>
                </c:manualLayout>
              </c:layout>
              <c:tx>
                <c:rich>
                  <a:bodyPr/>
                  <a:lstStyle/>
                  <a:p>
                    <a:pPr algn="ctr" rtl="0">
                      <a:defRPr lang="en-US" sz="1100" b="1" i="0" u="none" strike="noStrike" kern="1200" cap="none" spc="0" baseline="0">
                        <a:ln w="10541" cmpd="sng">
                          <a:noFill/>
                          <a:prstDash val="solid"/>
                        </a:ln>
                        <a:solidFill>
                          <a:schemeClr val="tx1"/>
                        </a:solidFill>
                        <a:effectLst/>
                        <a:latin typeface="Times New Roman"/>
                        <a:ea typeface="Times New Roman"/>
                        <a:cs typeface="Times New Roman"/>
                      </a:defRPr>
                    </a:pPr>
                    <a:r>
                      <a:rPr lang="en-US" dirty="0"/>
                      <a:t>5.2%</a:t>
                    </a:r>
                  </a:p>
                </c:rich>
              </c:tx>
              <c:spPr>
                <a:noFill/>
                <a:ln w="25400">
                  <a:noFill/>
                </a:ln>
              </c:spPr>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2.8499663672694211E-2"/>
                  <c:y val="-3.4801522566612411E-2"/>
                </c:manualLayout>
              </c:layout>
              <c:tx>
                <c:rich>
                  <a:bodyPr/>
                  <a:lstStyle/>
                  <a:p>
                    <a:r>
                      <a:rPr lang="en-US" b="1" cap="none" spc="0" dirty="0">
                        <a:ln w="10541" cmpd="sng">
                          <a:noFill/>
                          <a:prstDash val="solid"/>
                        </a:ln>
                        <a:solidFill>
                          <a:schemeClr val="tx1"/>
                        </a:solidFill>
                        <a:effectLst/>
                      </a:rPr>
                      <a:t>6.7% </a:t>
                    </a:r>
                  </a:p>
                </c:rich>
              </c:tx>
              <c:dLblPos val="r"/>
              <c:showLegendKey val="0"/>
              <c:showVal val="0"/>
              <c:showCatName val="0"/>
              <c:showSerName val="0"/>
              <c:showPercent val="0"/>
              <c:showBubbleSize val="0"/>
              <c:extLst>
                <c:ext xmlns:c15="http://schemas.microsoft.com/office/drawing/2012/chart" uri="{CE6537A1-D6FC-4f65-9D91-7224C49458BB}"/>
              </c:extLst>
            </c:dLbl>
            <c:dLbl>
              <c:idx val="21"/>
              <c:layout>
                <c:manualLayout>
                  <c:x val="-2.6800670016750565E-2"/>
                  <c:y val="-4.5676998368678549E-2"/>
                </c:manualLayout>
              </c:layout>
              <c:tx>
                <c:rich>
                  <a:bodyPr/>
                  <a:lstStyle/>
                  <a:p>
                    <a:r>
                      <a:rPr lang="en-US" dirty="0"/>
                      <a:t>7.0%</a:t>
                    </a:r>
                  </a:p>
                </c:rich>
              </c:tx>
              <c:showLegendKey val="0"/>
              <c:showVal val="1"/>
              <c:showCatName val="0"/>
              <c:showSerName val="0"/>
              <c:showPercent val="0"/>
              <c:showBubbleSize val="0"/>
              <c:extLst>
                <c:ext xmlns:c15="http://schemas.microsoft.com/office/drawing/2012/chart" uri="{CE6537A1-D6FC-4f65-9D91-7224C49458BB}"/>
              </c:extLst>
            </c:dLbl>
            <c:dLbl>
              <c:idx val="22"/>
              <c:layout>
                <c:manualLayout>
                  <c:x val="-3.2166255447889751E-2"/>
                  <c:y val="-3.2694491736956578E-2"/>
                </c:manualLayout>
              </c:layout>
              <c:tx>
                <c:rich>
                  <a:bodyPr/>
                  <a:lstStyle/>
                  <a:p>
                    <a:r>
                      <a:rPr lang="en-US" dirty="0"/>
                      <a:t>8.8%</a:t>
                    </a:r>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2.2734531331164199E-2"/>
                  <c:y val="-4.7702266830841854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3.0758483565692728E-2"/>
                  <c:y val="-4.5533981974894402E-2"/>
                </c:manualLayout>
              </c:layout>
              <c:tx>
                <c:rich>
                  <a:bodyPr/>
                  <a:lstStyle/>
                  <a:p>
                    <a:r>
                      <a:rPr lang="en-US" dirty="0" smtClean="0"/>
                      <a:t>10.0%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100" b="1" i="0" u="none" strike="noStrike" cap="none" spc="0" baseline="0">
                    <a:ln w="10541" cmpd="sng">
                      <a:noFill/>
                      <a:prstDash val="solid"/>
                    </a:ln>
                    <a:solidFill>
                      <a:schemeClr val="tx1"/>
                    </a:solidFill>
                    <a:effectLst/>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'[4]Source Data'!$A$1:$Y$1</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'[4]Source Data'!$A$2:$Y$2</c:f>
              <c:numCache>
                <c:formatCode>General</c:formatCode>
                <c:ptCount val="25"/>
                <c:pt idx="0">
                  <c:v>17.600000000000001</c:v>
                </c:pt>
                <c:pt idx="1">
                  <c:v>17.2</c:v>
                </c:pt>
                <c:pt idx="2">
                  <c:v>21.4</c:v>
                </c:pt>
                <c:pt idx="3">
                  <c:v>22.4</c:v>
                </c:pt>
                <c:pt idx="4">
                  <c:v>17.8</c:v>
                </c:pt>
                <c:pt idx="5">
                  <c:v>15</c:v>
                </c:pt>
                <c:pt idx="6">
                  <c:v>11.6</c:v>
                </c:pt>
                <c:pt idx="7">
                  <c:v>10.7</c:v>
                </c:pt>
                <c:pt idx="8">
                  <c:v>10.4</c:v>
                </c:pt>
                <c:pt idx="9">
                  <c:v>9.6</c:v>
                </c:pt>
                <c:pt idx="10">
                  <c:v>8.8000000000000007</c:v>
                </c:pt>
                <c:pt idx="11">
                  <c:v>6.9</c:v>
                </c:pt>
                <c:pt idx="12">
                  <c:v>5.6</c:v>
                </c:pt>
                <c:pt idx="13">
                  <c:v>5.9</c:v>
                </c:pt>
                <c:pt idx="14">
                  <c:v>5.4</c:v>
                </c:pt>
                <c:pt idx="15">
                  <c:v>5.2</c:v>
                </c:pt>
                <c:pt idx="16">
                  <c:v>4.5</c:v>
                </c:pt>
                <c:pt idx="17">
                  <c:v>5.0999999999999996</c:v>
                </c:pt>
                <c:pt idx="18">
                  <c:v>4.5999999999999996</c:v>
                </c:pt>
                <c:pt idx="19">
                  <c:v>5.2</c:v>
                </c:pt>
                <c:pt idx="20">
                  <c:v>6.7</c:v>
                </c:pt>
                <c:pt idx="21">
                  <c:v>7</c:v>
                </c:pt>
                <c:pt idx="22">
                  <c:v>8.8000000000000007</c:v>
                </c:pt>
                <c:pt idx="23">
                  <c:v>9.1</c:v>
                </c:pt>
                <c:pt idx="24">
                  <c:v>10.1</c:v>
                </c:pt>
              </c:numCache>
            </c:numRef>
          </c:val>
          <c:smooth val="0"/>
        </c:ser>
        <c:dLbls>
          <c:showLegendKey val="0"/>
          <c:showVal val="1"/>
          <c:showCatName val="0"/>
          <c:showSerName val="0"/>
          <c:showPercent val="0"/>
          <c:showBubbleSize val="0"/>
        </c:dLbls>
        <c:marker val="1"/>
        <c:smooth val="0"/>
        <c:axId val="165858736"/>
        <c:axId val="165859296"/>
      </c:lineChart>
      <c:catAx>
        <c:axId val="165858736"/>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dirty="0"/>
                  <a:t>Cohort Years</a:t>
                </a:r>
              </a:p>
            </c:rich>
          </c:tx>
          <c:layout>
            <c:manualLayout>
              <c:xMode val="edge"/>
              <c:yMode val="edge"/>
              <c:x val="0.44824120603014944"/>
              <c:y val="0.89885807504078363"/>
            </c:manualLayout>
          </c:layout>
          <c:overlay val="0"/>
          <c:spPr>
            <a:noFill/>
            <a:ln w="25400">
              <a:noFill/>
            </a:ln>
          </c:spPr>
        </c:title>
        <c:numFmt formatCode="General" sourceLinked="1"/>
        <c:majorTickMark val="out"/>
        <c:minorTickMark val="none"/>
        <c:tickLblPos val="nextTo"/>
        <c:spPr>
          <a:ln w="3175">
            <a:solidFill>
              <a:srgbClr val="92D05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165859296"/>
        <c:crosses val="autoZero"/>
        <c:auto val="1"/>
        <c:lblAlgn val="ctr"/>
        <c:lblOffset val="100"/>
        <c:tickLblSkip val="1"/>
        <c:tickMarkSkip val="1"/>
        <c:noMultiLvlLbl val="0"/>
      </c:catAx>
      <c:valAx>
        <c:axId val="165859296"/>
        <c:scaling>
          <c:orientation val="minMax"/>
        </c:scaling>
        <c:delete val="0"/>
        <c:axPos val="l"/>
        <c:majorGridlines>
          <c:spPr>
            <a:ln w="6350" cap="flat" cmpd="sng" algn="ctr">
              <a:solidFill>
                <a:schemeClr val="bg1"/>
              </a:solidFill>
              <a:prstDash val="solid"/>
            </a:ln>
            <a:effectLst/>
          </c:spPr>
        </c:majorGridlines>
        <c:title>
          <c:tx>
            <c:rich>
              <a:bodyPr/>
              <a:lstStyle/>
              <a:p>
                <a:pPr>
                  <a:defRPr sz="1000" b="1" i="0" u="none" strike="noStrike" baseline="0">
                    <a:solidFill>
                      <a:srgbClr val="000000"/>
                    </a:solidFill>
                    <a:latin typeface="Times New Roman"/>
                    <a:ea typeface="Times New Roman"/>
                    <a:cs typeface="Times New Roman"/>
                  </a:defRPr>
                </a:pPr>
                <a:r>
                  <a:rPr lang="en-US" dirty="0"/>
                  <a:t>Cohort Default Rate</a:t>
                </a:r>
              </a:p>
            </c:rich>
          </c:tx>
          <c:layout>
            <c:manualLayout>
              <c:xMode val="edge"/>
              <c:yMode val="edge"/>
              <c:x val="1.5075376884422113E-2"/>
              <c:y val="0.41272430668841781"/>
            </c:manualLayout>
          </c:layout>
          <c:overlay val="0"/>
          <c:spPr>
            <a:noFill/>
            <a:ln w="25400">
              <a:noFill/>
            </a:ln>
          </c:spPr>
        </c:title>
        <c:numFmt formatCode="General" sourceLinked="1"/>
        <c:majorTickMark val="out"/>
        <c:minorTickMark val="none"/>
        <c:tickLblPos val="nextTo"/>
        <c:spPr>
          <a:ln w="3175">
            <a:solidFill>
              <a:srgbClr val="FF99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5858736"/>
        <c:crosses val="autoZero"/>
        <c:crossBetween val="between"/>
      </c:valA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dispBlanksAs val="gap"/>
    <c:showDLblsOverMax val="0"/>
  </c:chart>
  <c:spPr>
    <a:noFill/>
    <a:ln w="9525">
      <a:noFill/>
    </a:ln>
    <a:scene3d>
      <a:camera prst="orthographicFront"/>
      <a:lightRig rig="threePt" dir="t"/>
    </a:scene3d>
    <a:sp3d>
      <a:bevelT/>
    </a:sp3d>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06285358025276"/>
          <c:y val="0.15544862839725693"/>
          <c:w val="0.69799697508485925"/>
          <c:h val="0.68517303784607564"/>
        </c:manualLayout>
      </c:layout>
      <c:lineChart>
        <c:grouping val="standard"/>
        <c:varyColors val="0"/>
        <c:ser>
          <c:idx val="0"/>
          <c:order val="0"/>
          <c:spPr>
            <a:ln>
              <a:solidFill>
                <a:srgbClr val="FFFF00"/>
              </a:solidFill>
            </a:ln>
          </c:spPr>
          <c:marker>
            <c:symbol val="diamond"/>
            <c:size val="5"/>
            <c:spPr>
              <a:solidFill>
                <a:schemeClr val="bg1"/>
              </a:solidFill>
              <a:ln>
                <a:solidFill>
                  <a:srgbClr val="FFFF00"/>
                </a:solidFill>
              </a:ln>
            </c:spPr>
          </c:marker>
          <c:dLbls>
            <c:dLbl>
              <c:idx val="0"/>
              <c:layout>
                <c:manualLayout>
                  <c:x val="-5.2785923753665691E-2"/>
                  <c:y val="1.4112903225806526E-2"/>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'Compare Nat''l Prior 2 Years'!$K$6:$K$7</c:f>
              <c:strCache>
                <c:ptCount val="2"/>
                <c:pt idx="0">
                  <c:v>FY 2009 Official</c:v>
                </c:pt>
                <c:pt idx="1">
                  <c:v>FY 2010 Official</c:v>
                </c:pt>
              </c:strCache>
            </c:strRef>
          </c:cat>
          <c:val>
            <c:numRef>
              <c:f>'Compare Nat''l Prior 2 Years (2'!$C$17:$G$17</c:f>
              <c:numCache>
                <c:formatCode>0.0%</c:formatCode>
                <c:ptCount val="2"/>
                <c:pt idx="0">
                  <c:v>0.13400000000000001</c:v>
                </c:pt>
                <c:pt idx="1">
                  <c:v>0.14700000000000005</c:v>
                </c:pt>
              </c:numCache>
            </c:numRef>
          </c:val>
          <c:smooth val="0"/>
        </c:ser>
        <c:dLbls>
          <c:showLegendKey val="0"/>
          <c:showVal val="0"/>
          <c:showCatName val="0"/>
          <c:showSerName val="0"/>
          <c:showPercent val="0"/>
          <c:showBubbleSize val="0"/>
        </c:dLbls>
        <c:marker val="1"/>
        <c:smooth val="0"/>
        <c:axId val="165862096"/>
        <c:axId val="165022512"/>
      </c:lineChart>
      <c:catAx>
        <c:axId val="165862096"/>
        <c:scaling>
          <c:orientation val="minMax"/>
        </c:scaling>
        <c:delete val="0"/>
        <c:axPos val="b"/>
        <c:numFmt formatCode="General" sourceLinked="1"/>
        <c:majorTickMark val="out"/>
        <c:minorTickMark val="none"/>
        <c:tickLblPos val="nextTo"/>
        <c:txPr>
          <a:bodyPr/>
          <a:lstStyle/>
          <a:p>
            <a:pPr>
              <a:defRPr b="1"/>
            </a:pPr>
            <a:endParaRPr lang="en-US"/>
          </a:p>
        </c:txPr>
        <c:crossAx val="165022512"/>
        <c:crosses val="autoZero"/>
        <c:auto val="1"/>
        <c:lblAlgn val="ctr"/>
        <c:lblOffset val="100"/>
        <c:noMultiLvlLbl val="0"/>
      </c:catAx>
      <c:valAx>
        <c:axId val="165022512"/>
        <c:scaling>
          <c:orientation val="minMax"/>
        </c:scaling>
        <c:delete val="0"/>
        <c:axPos val="l"/>
        <c:majorGridlines>
          <c:spPr>
            <a:ln>
              <a:solidFill>
                <a:schemeClr val="bg1"/>
              </a:solidFill>
            </a:ln>
          </c:spPr>
        </c:majorGridlines>
        <c:numFmt formatCode="0.0%" sourceLinked="1"/>
        <c:majorTickMark val="out"/>
        <c:minorTickMark val="none"/>
        <c:tickLblPos val="nextTo"/>
        <c:crossAx val="165862096"/>
        <c:crosses val="autoZero"/>
        <c:crossBetween val="between"/>
      </c:valAx>
      <c:spPr>
        <a:gradFill rotWithShape="1">
          <a:gsLst>
            <a:gs pos="0">
              <a:schemeClr val="accent1">
                <a:tint val="100000"/>
                <a:shade val="100000"/>
                <a:satMod val="130000"/>
                <a:alpha val="16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0.24925</cdr:x>
      <cdr:y>0.005</cdr:y>
    </cdr:from>
    <cdr:to>
      <cdr:x>0.79925</cdr:x>
      <cdr:y>0.08775</cdr:y>
    </cdr:to>
    <cdr:sp macro="" textlink="">
      <cdr:nvSpPr>
        <cdr:cNvPr id="1039" name="Rectangle 15"/>
        <cdr:cNvSpPr>
          <a:spLocks xmlns:a="http://schemas.openxmlformats.org/drawingml/2006/main" noChangeArrowheads="1"/>
        </cdr:cNvSpPr>
      </cdr:nvSpPr>
      <cdr:spPr bwMode="auto">
        <a:xfrm xmlns:a="http://schemas.openxmlformats.org/drawingml/2006/main">
          <a:off x="2362236" y="29194"/>
          <a:ext cx="5212556" cy="48316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prstShdw prst="shdw17" dist="28398" dir="1593903">
            <a:srgbClr val="FF6600">
              <a:alpha val="50000"/>
            </a:srgbClr>
          </a:prstShdw>
        </a:effectLst>
      </cdr:spPr>
    </cdr:sp>
  </cdr:relSizeAnchor>
  <cdr:relSizeAnchor xmlns:cdr="http://schemas.openxmlformats.org/drawingml/2006/chartDrawing">
    <cdr:from>
      <cdr:x>0.15555</cdr:x>
      <cdr:y>0.01402</cdr:y>
    </cdr:from>
    <cdr:to>
      <cdr:x>0.82955</cdr:x>
      <cdr:y>0.09627</cdr:y>
    </cdr:to>
    <cdr:sp macro="" textlink="">
      <cdr:nvSpPr>
        <cdr:cNvPr id="1025" name="Text Box 1"/>
        <cdr:cNvSpPr txBox="1">
          <a:spLocks xmlns:a="http://schemas.openxmlformats.org/drawingml/2006/main" noChangeArrowheads="1"/>
        </cdr:cNvSpPr>
      </cdr:nvSpPr>
      <cdr:spPr bwMode="auto">
        <a:xfrm xmlns:a="http://schemas.openxmlformats.org/drawingml/2006/main">
          <a:off x="1389441" y="76200"/>
          <a:ext cx="6020286" cy="4471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1148" rIns="45720" bIns="0" anchor="t" upright="1"/>
        <a:lstStyle xmlns:a="http://schemas.openxmlformats.org/drawingml/2006/main"/>
        <a:p xmlns:a="http://schemas.openxmlformats.org/drawingml/2006/main">
          <a:pPr algn="ctr" rtl="0">
            <a:defRPr sz="1000"/>
          </a:pPr>
          <a:r>
            <a:rPr lang="en-US" sz="2000" b="1" i="1" kern="1200" dirty="0">
              <a:solidFill>
                <a:schemeClr val="bg1">
                  <a:lumMod val="50000"/>
                </a:schemeClr>
              </a:solidFill>
              <a:latin typeface="+mj-lt"/>
              <a:cs typeface="Times New Roman" pitchFamily="18" charset="0"/>
            </a:rPr>
            <a:t>National Student Loan Default Rates</a:t>
          </a:r>
        </a:p>
      </cdr:txBody>
    </cdr:sp>
  </cdr:relSizeAnchor>
  <cdr:relSizeAnchor xmlns:cdr="http://schemas.openxmlformats.org/drawingml/2006/chartDrawing">
    <cdr:from>
      <cdr:x>0</cdr:x>
      <cdr:y>0</cdr:y>
    </cdr:from>
    <cdr:to>
      <cdr:x>0.09175</cdr:x>
      <cdr:y>0.087</cdr:y>
    </cdr:to>
    <cdr:sp macro="" textlink="">
      <cdr:nvSpPr>
        <cdr:cNvPr id="1029" name="Text Box 5"/>
        <cdr:cNvSpPr txBox="1">
          <a:spLocks xmlns:a="http://schemas.openxmlformats.org/drawingml/2006/main" noChangeArrowheads="1"/>
        </cdr:cNvSpPr>
      </cdr:nvSpPr>
      <cdr:spPr bwMode="auto">
        <a:xfrm xmlns:a="http://schemas.openxmlformats.org/drawingml/2006/main">
          <a:off x="0" y="0"/>
          <a:ext cx="869549" cy="507978"/>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0.02352</cdr:x>
      <cdr:y>0.09812</cdr:y>
    </cdr:from>
    <cdr:to>
      <cdr:x>0.99837</cdr:x>
      <cdr:y>0.14017</cdr:y>
    </cdr:to>
    <cdr:sp macro="" textlink="">
      <cdr:nvSpPr>
        <cdr:cNvPr id="1030" name="Text Box 6"/>
        <cdr:cNvSpPr txBox="1">
          <a:spLocks xmlns:a="http://schemas.openxmlformats.org/drawingml/2006/main" noChangeArrowheads="1"/>
        </cdr:cNvSpPr>
      </cdr:nvSpPr>
      <cdr:spPr bwMode="auto">
        <a:xfrm xmlns:a="http://schemas.openxmlformats.org/drawingml/2006/main">
          <a:off x="213815" y="533400"/>
          <a:ext cx="8861471" cy="228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00" b="0" i="0" u="none" strike="noStrike" baseline="0" dirty="0">
              <a:solidFill>
                <a:srgbClr val="000000"/>
              </a:solidFill>
              <a:latin typeface="Times New Roman"/>
              <a:cs typeface="Times New Roman"/>
            </a:rPr>
            <a:t>        </a:t>
          </a:r>
          <a:r>
            <a:rPr lang="en-US" sz="900" b="0" i="0" u="none" strike="noStrike" baseline="0" dirty="0" smtClean="0">
              <a:solidFill>
                <a:srgbClr val="000000"/>
              </a:solidFill>
              <a:latin typeface="Times New Roman"/>
              <a:cs typeface="Times New Roman"/>
            </a:rPr>
            <a:t>1989   </a:t>
          </a:r>
          <a:r>
            <a:rPr lang="en-US" sz="900" b="0" i="0" u="none" strike="noStrike" baseline="0" dirty="0">
              <a:solidFill>
                <a:srgbClr val="000000"/>
              </a:solidFill>
              <a:latin typeface="Times New Roman"/>
              <a:cs typeface="Times New Roman"/>
            </a:rPr>
            <a:t>1990   1991    1992     1993     1994     1995    1996    1997    1998     1999      2000      2001    2002    2003     2004    2005    2006   2007   2008   2009   2010   2011  2012  2013</a:t>
          </a:r>
        </a:p>
      </cdr:txBody>
    </cdr:sp>
  </cdr:relSizeAnchor>
  <cdr:relSizeAnchor xmlns:cdr="http://schemas.openxmlformats.org/drawingml/2006/chartDrawing">
    <cdr:from>
      <cdr:x>0.0045</cdr:x>
      <cdr:y>0.07512</cdr:y>
    </cdr:from>
    <cdr:to>
      <cdr:x>0.05</cdr:x>
      <cdr:y>0.12837</cdr:y>
    </cdr:to>
    <cdr:sp macro="" textlink="">
      <cdr:nvSpPr>
        <cdr:cNvPr id="1031" name="Text Box 7"/>
        <cdr:cNvSpPr txBox="1">
          <a:spLocks xmlns:a="http://schemas.openxmlformats.org/drawingml/2006/main" noChangeArrowheads="1"/>
        </cdr:cNvSpPr>
      </cdr:nvSpPr>
      <cdr:spPr bwMode="auto">
        <a:xfrm xmlns:a="http://schemas.openxmlformats.org/drawingml/2006/main">
          <a:off x="42649" y="438610"/>
          <a:ext cx="431221" cy="310918"/>
        </a:xfrm>
        <a:prstGeom xmlns:a="http://schemas.openxmlformats.org/drawingml/2006/main" prst="rect">
          <a:avLst/>
        </a:prstGeom>
        <a:ln xmlns:a="http://schemas.openxmlformats.org/drawingml/2006/main">
          <a:headEnd/>
          <a:tailEnd/>
        </a:l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sz="800" b="1" i="0" u="none" strike="noStrike" baseline="0" dirty="0">
              <a:solidFill>
                <a:srgbClr val="333333"/>
              </a:solidFill>
              <a:latin typeface="Times New Roman"/>
              <a:cs typeface="Times New Roman"/>
            </a:rPr>
            <a:t>Issue Date</a:t>
          </a:r>
        </a:p>
      </cdr:txBody>
    </cdr:sp>
  </cdr:relSizeAnchor>
  <cdr:relSizeAnchor xmlns:cdr="http://schemas.openxmlformats.org/drawingml/2006/chartDrawing">
    <cdr:from>
      <cdr:x>0.90206</cdr:x>
      <cdr:y>0.43586</cdr:y>
    </cdr:from>
    <cdr:to>
      <cdr:x>0.9675</cdr:x>
      <cdr:y>0.51214</cdr:y>
    </cdr:to>
    <cdr:pic>
      <cdr:nvPicPr>
        <cdr:cNvPr id="10" name="Picture 9" descr="C:\Users\nichelle.alston\AppData\Local\Microsoft\Windows\Temporary Internet Files\Content.IE5\FVWSV8BZ\MC900440035[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566434" y="2552890"/>
          <a:ext cx="621455" cy="44677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0.14632</cdr:x>
      <cdr:y>0.12</cdr:y>
    </cdr:from>
    <cdr:to>
      <cdr:x>0.24092</cdr:x>
      <cdr:y>0.14548</cdr:y>
    </cdr:to>
    <cdr:sp macro="" textlink="">
      <cdr:nvSpPr>
        <cdr:cNvPr id="2" name="Text Box 7"/>
        <cdr:cNvSpPr txBox="1">
          <a:spLocks xmlns:a="http://schemas.openxmlformats.org/drawingml/2006/main" noChangeArrowheads="1"/>
        </cdr:cNvSpPr>
      </cdr:nvSpPr>
      <cdr:spPr bwMode="auto">
        <a:xfrm xmlns:a="http://schemas.openxmlformats.org/drawingml/2006/main">
          <a:off x="1267345" y="755926"/>
          <a:ext cx="819323" cy="160503"/>
        </a:xfrm>
        <a:prstGeom xmlns:a="http://schemas.openxmlformats.org/drawingml/2006/main" prst="rect">
          <a:avLst/>
        </a:prstGeom>
        <a:ln xmlns:a="http://schemas.openxmlformats.org/drawingml/2006/main">
          <a:headEnd/>
          <a:tailEnd/>
        </a:l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wrap="square" lIns="27432" tIns="18288" rIns="0" bIns="0" anchor="t" upright="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defRPr sz="1000"/>
          </a:pPr>
          <a:r>
            <a:rPr lang="en-US" sz="800" b="1" i="0" u="none" strike="noStrike" baseline="0" dirty="0">
              <a:solidFill>
                <a:srgbClr val="333333"/>
              </a:solidFill>
              <a:latin typeface="Times New Roman"/>
              <a:cs typeface="Times New Roman"/>
            </a:rPr>
            <a:t>Issue Date</a:t>
          </a:r>
        </a:p>
      </cdr:txBody>
    </cdr:sp>
  </cdr:relSizeAnchor>
  <cdr:relSizeAnchor xmlns:cdr="http://schemas.openxmlformats.org/drawingml/2006/chartDrawing">
    <cdr:from>
      <cdr:x>0.39443</cdr:x>
      <cdr:y>0.89919</cdr:y>
    </cdr:from>
    <cdr:to>
      <cdr:x>0.5088</cdr:x>
      <cdr:y>0.93548</cdr:y>
    </cdr:to>
    <cdr:sp macro="" textlink="">
      <cdr:nvSpPr>
        <cdr:cNvPr id="3" name="TextBox 2"/>
        <cdr:cNvSpPr txBox="1"/>
      </cdr:nvSpPr>
      <cdr:spPr>
        <a:xfrm xmlns:a="http://schemas.openxmlformats.org/drawingml/2006/main">
          <a:off x="3416300" y="5664200"/>
          <a:ext cx="990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0.41202</cdr:x>
      <cdr:y>0.8871</cdr:y>
    </cdr:from>
    <cdr:to>
      <cdr:x>0.55279</cdr:x>
      <cdr:y>0.93548</cdr:y>
    </cdr:to>
    <cdr:sp macro="" textlink="">
      <cdr:nvSpPr>
        <cdr:cNvPr id="4" name="TextBox 3"/>
        <cdr:cNvSpPr txBox="1"/>
      </cdr:nvSpPr>
      <cdr:spPr>
        <a:xfrm xmlns:a="http://schemas.openxmlformats.org/drawingml/2006/main">
          <a:off x="3568700" y="5588000"/>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i="1" dirty="0" smtClean="0"/>
            <a:t>Cohort Years</a:t>
          </a:r>
          <a:endParaRPr lang="en-US" sz="1100" b="1" i="1" dirty="0"/>
        </a:p>
      </cdr:txBody>
    </cdr:sp>
  </cdr:relSizeAnchor>
  <cdr:relSizeAnchor xmlns:cdr="http://schemas.openxmlformats.org/drawingml/2006/chartDrawing">
    <cdr:from>
      <cdr:x>0.66716</cdr:x>
      <cdr:y>0.18548</cdr:y>
    </cdr:from>
    <cdr:to>
      <cdr:x>0.71119</cdr:x>
      <cdr:y>0.22769</cdr:y>
    </cdr:to>
    <cdr:pic>
      <cdr:nvPicPr>
        <cdr:cNvPr id="5" name="Picture 4" descr="C:\Users\nichelle.alston\AppData\Local\Microsoft\Windows\Temporary Internet Files\Content.IE5\FVWSV8BZ\MC900440035[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778500" y="1168400"/>
          <a:ext cx="381362" cy="26584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DF3DD-3BCF-440A-970D-4CFE15D54A5C}" type="datetimeFigureOut">
              <a:rPr lang="en-US" smtClean="0"/>
              <a:t>7/14/2014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B7E30F-01DF-4F29-B411-21CAED2919B6}" type="slidenum">
              <a:rPr lang="en-US" smtClean="0"/>
              <a:t>‹#›</a:t>
            </a:fld>
            <a:endParaRPr lang="en-US" dirty="0"/>
          </a:p>
        </p:txBody>
      </p:sp>
    </p:spTree>
    <p:extLst>
      <p:ext uri="{BB962C8B-B14F-4D97-AF65-F5344CB8AC3E}">
        <p14:creationId xmlns:p14="http://schemas.microsoft.com/office/powerpoint/2010/main" val="401497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B9653-0285-4C13-A343-213A0D1B0B48}" type="datetimeFigureOut">
              <a:rPr lang="en-US" smtClean="0"/>
              <a:t>7/14/2014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9D8EC-F713-46B7-93DD-31AC43978873}" type="slidenum">
              <a:rPr lang="en-US" smtClean="0"/>
              <a:t>‹#›</a:t>
            </a:fld>
            <a:endParaRPr lang="en-US" dirty="0"/>
          </a:p>
        </p:txBody>
      </p:sp>
    </p:spTree>
    <p:extLst>
      <p:ext uri="{BB962C8B-B14F-4D97-AF65-F5344CB8AC3E}">
        <p14:creationId xmlns:p14="http://schemas.microsoft.com/office/powerpoint/2010/main" val="342651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04542" y="686845"/>
            <a:ext cx="4648918" cy="3428033"/>
          </a:xfrm>
          <a:prstGeom prst="rect">
            <a:avLst/>
          </a:prstGeom>
          <a:solidFill>
            <a:srgbClr val="FFFFFF"/>
          </a:solidFill>
          <a:ln w="9360">
            <a:solidFill>
              <a:srgbClr val="000000"/>
            </a:solidFill>
            <a:miter lim="800000"/>
            <a:headEnd/>
            <a:tailEnd/>
          </a:ln>
        </p:spPr>
        <p:txBody>
          <a:bodyPr wrap="none" lIns="91423" tIns="45712" rIns="91423" bIns="45712"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Arial" charset="0"/>
              <a:ea typeface="MS PGothic" pitchFamily="34" charset="-128"/>
            </a:endParaRPr>
          </a:p>
        </p:txBody>
      </p:sp>
      <p:sp>
        <p:nvSpPr>
          <p:cNvPr id="61443" name="Rectangle 3"/>
          <p:cNvSpPr>
            <a:spLocks noGrp="1" noChangeArrowheads="1"/>
          </p:cNvSpPr>
          <p:nvPr>
            <p:ph type="body"/>
          </p:nvPr>
        </p:nvSpPr>
        <p:spPr bwMode="auto">
          <a:xfrm>
            <a:off x="913785" y="4342280"/>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48564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04542" y="686844"/>
            <a:ext cx="4648918" cy="3428033"/>
          </a:xfrm>
          <a:prstGeom prst="rect">
            <a:avLst/>
          </a:prstGeom>
          <a:solidFill>
            <a:srgbClr val="FFFFFF"/>
          </a:solidFill>
          <a:ln w="9360">
            <a:solidFill>
              <a:srgbClr val="000000"/>
            </a:solidFill>
            <a:miter lim="800000"/>
            <a:headEnd/>
            <a:tailEnd/>
          </a:ln>
        </p:spPr>
        <p:txBody>
          <a:bodyPr wrap="none" lIns="91426" tIns="45713" rIns="91426" bIns="4571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400" dirty="0">
              <a:latin typeface="Arial" charset="0"/>
              <a:ea typeface="MS PGothic" pitchFamily="34" charset="-128"/>
            </a:endParaRPr>
          </a:p>
        </p:txBody>
      </p:sp>
      <p:sp>
        <p:nvSpPr>
          <p:cNvPr id="61443" name="Rectangle 3"/>
          <p:cNvSpPr>
            <a:spLocks noGrp="1" noChangeArrowheads="1"/>
          </p:cNvSpPr>
          <p:nvPr>
            <p:ph type="body"/>
          </p:nvPr>
        </p:nvSpPr>
        <p:spPr bwMode="auto">
          <a:xfrm>
            <a:off x="913785" y="4342279"/>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75804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103003" y="683750"/>
            <a:ext cx="4651995" cy="3429580"/>
          </a:xfrm>
          <a:prstGeom prst="rect">
            <a:avLst/>
          </a:prstGeom>
          <a:solidFill>
            <a:srgbClr val="FFFFFF"/>
          </a:solidFill>
          <a:ln w="9360">
            <a:solidFill>
              <a:srgbClr val="000000"/>
            </a:solidFill>
            <a:miter lim="800000"/>
            <a:headEnd/>
            <a:tailEnd/>
          </a:ln>
        </p:spPr>
        <p:txBody>
          <a:bodyPr wrap="none" lIns="90742" tIns="45370" rIns="90742" bIns="4537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Times New Roman" pitchFamily="18" charset="0"/>
              <a:ea typeface="MS PGothic" pitchFamily="34" charset="-128"/>
            </a:endParaRPr>
          </a:p>
        </p:txBody>
      </p:sp>
      <p:sp>
        <p:nvSpPr>
          <p:cNvPr id="63491" name="Rectangle 3"/>
          <p:cNvSpPr>
            <a:spLocks noGrp="1" noChangeArrowheads="1"/>
          </p:cNvSpPr>
          <p:nvPr>
            <p:ph type="body"/>
          </p:nvPr>
        </p:nvSpPr>
        <p:spPr bwMode="auto">
          <a:xfrm>
            <a:off x="913785" y="4342279"/>
            <a:ext cx="5028893" cy="411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22021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03003" y="683750"/>
            <a:ext cx="4651995" cy="3429580"/>
          </a:xfrm>
          <a:prstGeom prst="rect">
            <a:avLst/>
          </a:prstGeom>
          <a:solidFill>
            <a:srgbClr val="FFFFFF"/>
          </a:solidFill>
          <a:ln w="9360">
            <a:solidFill>
              <a:srgbClr val="000000"/>
            </a:solidFill>
            <a:miter lim="800000"/>
            <a:headEnd/>
            <a:tailEnd/>
          </a:ln>
        </p:spPr>
        <p:txBody>
          <a:bodyPr wrap="none" lIns="90742" tIns="45370" rIns="90742" bIns="4537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Times New Roman" pitchFamily="18" charset="0"/>
              <a:ea typeface="MS PGothic" pitchFamily="34" charset="-128"/>
            </a:endParaRPr>
          </a:p>
        </p:txBody>
      </p:sp>
      <p:sp>
        <p:nvSpPr>
          <p:cNvPr id="66563" name="Rectangle 3"/>
          <p:cNvSpPr>
            <a:spLocks noGrp="1" noChangeArrowheads="1"/>
          </p:cNvSpPr>
          <p:nvPr>
            <p:ph type="body"/>
          </p:nvPr>
        </p:nvSpPr>
        <p:spPr bwMode="auto">
          <a:xfrm>
            <a:off x="913785" y="4342279"/>
            <a:ext cx="5028893" cy="4117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1499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A2DE679-4D37-4328-BF87-A188D2CA3901}" type="slidenum">
              <a:rPr lang="en-US" smtClean="0"/>
              <a:pPr>
                <a:defRPr/>
              </a:pPr>
              <a:t>37</a:t>
            </a:fld>
            <a:endParaRPr lang="en-US" dirty="0"/>
          </a:p>
        </p:txBody>
      </p:sp>
    </p:spTree>
    <p:extLst>
      <p:ext uri="{BB962C8B-B14F-4D97-AF65-F5344CB8AC3E}">
        <p14:creationId xmlns:p14="http://schemas.microsoft.com/office/powerpoint/2010/main" val="12328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C0E627-92B4-446D-B860-32849F90AFC7}" type="slidenum">
              <a:rPr lang="en-US" smtClean="0"/>
              <a:pPr>
                <a:defRPr/>
              </a:pPr>
              <a:t>38</a:t>
            </a:fld>
            <a:endParaRPr lang="en-US" dirty="0"/>
          </a:p>
        </p:txBody>
      </p:sp>
    </p:spTree>
    <p:extLst>
      <p:ext uri="{BB962C8B-B14F-4D97-AF65-F5344CB8AC3E}">
        <p14:creationId xmlns:p14="http://schemas.microsoft.com/office/powerpoint/2010/main" val="365969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C0E627-92B4-446D-B860-32849F90AFC7}" type="slidenum">
              <a:rPr lang="en-US" smtClean="0"/>
              <a:pPr>
                <a:defRPr/>
              </a:pPr>
              <a:t>39</a:t>
            </a:fld>
            <a:endParaRPr lang="en-US" dirty="0"/>
          </a:p>
        </p:txBody>
      </p:sp>
    </p:spTree>
    <p:extLst>
      <p:ext uri="{BB962C8B-B14F-4D97-AF65-F5344CB8AC3E}">
        <p14:creationId xmlns:p14="http://schemas.microsoft.com/office/powerpoint/2010/main" val="100810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41A526-0F04-4918-8C51-27F810F407D4}" type="slidenum">
              <a:rPr lang="en-US" smtClean="0"/>
              <a:pPr>
                <a:defRPr/>
              </a:pPr>
              <a:t>40</a:t>
            </a:fld>
            <a:endParaRPr lang="en-US" dirty="0"/>
          </a:p>
        </p:txBody>
      </p:sp>
    </p:spTree>
    <p:extLst>
      <p:ext uri="{BB962C8B-B14F-4D97-AF65-F5344CB8AC3E}">
        <p14:creationId xmlns:p14="http://schemas.microsoft.com/office/powerpoint/2010/main" val="1921175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14BF9E7-4383-4785-89FD-ED6F8053A0AD}" type="slidenum">
              <a:rPr lang="en-US" smtClean="0"/>
              <a:pPr>
                <a:defRPr/>
              </a:pPr>
              <a:t>41</a:t>
            </a:fld>
            <a:endParaRPr lang="en-US" dirty="0"/>
          </a:p>
        </p:txBody>
      </p:sp>
    </p:spTree>
    <p:extLst>
      <p:ext uri="{BB962C8B-B14F-4D97-AF65-F5344CB8AC3E}">
        <p14:creationId xmlns:p14="http://schemas.microsoft.com/office/powerpoint/2010/main" val="112952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476DC92-FCA8-48F7-9301-6F6861FDECB5}" type="slidenum">
              <a:rPr lang="en-US" smtClean="0"/>
              <a:pPr>
                <a:defRPr/>
              </a:pPr>
              <a:t>43</a:t>
            </a:fld>
            <a:endParaRPr lang="en-US" dirty="0"/>
          </a:p>
        </p:txBody>
      </p:sp>
    </p:spTree>
    <p:extLst>
      <p:ext uri="{BB962C8B-B14F-4D97-AF65-F5344CB8AC3E}">
        <p14:creationId xmlns:p14="http://schemas.microsoft.com/office/powerpoint/2010/main" val="1020294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476DC92-FCA8-48F7-9301-6F6861FDECB5}" type="slidenum">
              <a:rPr lang="en-US" smtClean="0"/>
              <a:pPr>
                <a:defRPr/>
              </a:pPr>
              <a:t>44</a:t>
            </a:fld>
            <a:endParaRPr lang="en-US" dirty="0"/>
          </a:p>
        </p:txBody>
      </p:sp>
    </p:spTree>
    <p:extLst>
      <p:ext uri="{BB962C8B-B14F-4D97-AF65-F5344CB8AC3E}">
        <p14:creationId xmlns:p14="http://schemas.microsoft.com/office/powerpoint/2010/main" val="419408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368" indent="-339368">
              <a:buFont typeface="Symbol"/>
              <a:buChar char=""/>
            </a:pPr>
            <a:r>
              <a:rPr lang="en-US" dirty="0">
                <a:latin typeface="Cambria"/>
                <a:ea typeface="ＭＳ 明朝"/>
                <a:cs typeface="Times New Roman"/>
              </a:rPr>
              <a:t>Since at least the 1970s, the Higher Education Act has made a distinction between degree programs at public and private, non-profit institutions of higher education and other programs – non-degree programs at these institutions – and most degree programs at for-profit institution.</a:t>
            </a:r>
          </a:p>
          <a:p>
            <a:pPr marL="339368" indent="-339368">
              <a:buFont typeface="Symbol"/>
              <a:buChar char=""/>
            </a:pPr>
            <a:r>
              <a:rPr lang="en-US" dirty="0">
                <a:latin typeface="Cambria"/>
                <a:ea typeface="ＭＳ 明朝"/>
                <a:cs typeface="Times New Roman"/>
              </a:rPr>
              <a:t>The regulations published last June provided an objective way to assess – for the first time – the extent to which a program actually led to gainful employment.</a:t>
            </a:r>
          </a:p>
          <a:p>
            <a:endParaRPr lang="en-US" dirty="0"/>
          </a:p>
        </p:txBody>
      </p:sp>
      <p:sp>
        <p:nvSpPr>
          <p:cNvPr id="4" name="Slide Number Placeholder 3"/>
          <p:cNvSpPr>
            <a:spLocks noGrp="1"/>
          </p:cNvSpPr>
          <p:nvPr>
            <p:ph type="sldNum" sz="quarter" idx="10"/>
          </p:nvPr>
        </p:nvSpPr>
        <p:spPr/>
        <p:txBody>
          <a:bodyPr/>
          <a:lstStyle/>
          <a:p>
            <a:fld id="{E802C419-0B9A-4BF6-9C31-68BE51996A3B}" type="slidenum">
              <a:rPr lang="en-US" smtClean="0"/>
              <a:pPr/>
              <a:t>3</a:t>
            </a:fld>
            <a:endParaRPr lang="en-US"/>
          </a:p>
        </p:txBody>
      </p:sp>
    </p:spTree>
    <p:extLst>
      <p:ext uri="{BB962C8B-B14F-4D97-AF65-F5344CB8AC3E}">
        <p14:creationId xmlns:p14="http://schemas.microsoft.com/office/powerpoint/2010/main" val="334121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103003" y="685298"/>
            <a:ext cx="4651995" cy="3428033"/>
          </a:xfrm>
          <a:prstGeom prst="rect">
            <a:avLst/>
          </a:prstGeom>
          <a:solidFill>
            <a:srgbClr val="FFFFFF"/>
          </a:solidFill>
          <a:ln w="9360">
            <a:solidFill>
              <a:srgbClr val="000000"/>
            </a:solidFill>
            <a:miter lim="800000"/>
            <a:headEnd/>
            <a:tailEnd/>
          </a:ln>
        </p:spPr>
        <p:txBody>
          <a:bodyPr wrap="none" lIns="91447" tIns="45724" rIns="91447" bIns="45724"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Times New Roman" pitchFamily="18" charset="0"/>
              <a:ea typeface="MS PGothic" pitchFamily="34" charset="-128"/>
            </a:endParaRPr>
          </a:p>
        </p:txBody>
      </p:sp>
      <p:sp>
        <p:nvSpPr>
          <p:cNvPr id="110595" name="Rectangle 3"/>
          <p:cNvSpPr>
            <a:spLocks noGrp="1" noChangeArrowheads="1"/>
          </p:cNvSpPr>
          <p:nvPr>
            <p:ph type="body"/>
          </p:nvPr>
        </p:nvSpPr>
        <p:spPr bwMode="auto">
          <a:xfrm>
            <a:off x="913785" y="4342279"/>
            <a:ext cx="5028893" cy="41164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4209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BDA74BA-76AE-4B90-B7F2-3738F8471BE0}" type="slidenum">
              <a:rPr lang="en-US" smtClean="0"/>
              <a:pPr>
                <a:defRPr/>
              </a:pPr>
              <a:t>46</a:t>
            </a:fld>
            <a:endParaRPr lang="en-US" dirty="0"/>
          </a:p>
        </p:txBody>
      </p:sp>
    </p:spTree>
    <p:extLst>
      <p:ext uri="{BB962C8B-B14F-4D97-AF65-F5344CB8AC3E}">
        <p14:creationId xmlns:p14="http://schemas.microsoft.com/office/powerpoint/2010/main" val="1440093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FC7AAC1-1073-4355-840F-F82CC65DAAD9}" type="slidenum">
              <a:rPr lang="en-US" smtClean="0"/>
              <a:pPr>
                <a:defRPr/>
              </a:pPr>
              <a:t>47</a:t>
            </a:fld>
            <a:endParaRPr lang="en-US" dirty="0"/>
          </a:p>
        </p:txBody>
      </p:sp>
    </p:spTree>
    <p:extLst>
      <p:ext uri="{BB962C8B-B14F-4D97-AF65-F5344CB8AC3E}">
        <p14:creationId xmlns:p14="http://schemas.microsoft.com/office/powerpoint/2010/main" val="2744018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FC7AAC1-1073-4355-840F-F82CC65DAAD9}" type="slidenum">
              <a:rPr lang="en-US" smtClean="0"/>
              <a:pPr>
                <a:defRPr/>
              </a:pPr>
              <a:t>48</a:t>
            </a:fld>
            <a:endParaRPr lang="en-US" dirty="0"/>
          </a:p>
        </p:txBody>
      </p:sp>
    </p:spTree>
    <p:extLst>
      <p:ext uri="{BB962C8B-B14F-4D97-AF65-F5344CB8AC3E}">
        <p14:creationId xmlns:p14="http://schemas.microsoft.com/office/powerpoint/2010/main" val="52774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C6F9186-549C-496B-9F7F-A03D0F017E5A}" type="slidenum">
              <a:rPr lang="en-US" smtClean="0"/>
              <a:pPr>
                <a:defRPr/>
              </a:pPr>
              <a:t>49</a:t>
            </a:fld>
            <a:endParaRPr lang="en-US" dirty="0"/>
          </a:p>
        </p:txBody>
      </p:sp>
    </p:spTree>
    <p:extLst>
      <p:ext uri="{BB962C8B-B14F-4D97-AF65-F5344CB8AC3E}">
        <p14:creationId xmlns:p14="http://schemas.microsoft.com/office/powerpoint/2010/main" val="314839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2BE7AFA-A237-4196-ABCA-9CFF13A17B06}" type="slidenum">
              <a:rPr lang="en-US" smtClean="0"/>
              <a:pPr>
                <a:defRPr/>
              </a:pPr>
              <a:t>50</a:t>
            </a:fld>
            <a:endParaRPr lang="en-US" dirty="0"/>
          </a:p>
        </p:txBody>
      </p:sp>
    </p:spTree>
    <p:extLst>
      <p:ext uri="{BB962C8B-B14F-4D97-AF65-F5344CB8AC3E}">
        <p14:creationId xmlns:p14="http://schemas.microsoft.com/office/powerpoint/2010/main" val="80330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2F2CDBA-929E-4A75-AF99-5A109BF65C9E}" type="slidenum">
              <a:rPr lang="en-US" smtClean="0"/>
              <a:pPr>
                <a:defRPr/>
              </a:pPr>
              <a:t>51</a:t>
            </a:fld>
            <a:endParaRPr lang="en-US" dirty="0"/>
          </a:p>
        </p:txBody>
      </p:sp>
    </p:spTree>
    <p:extLst>
      <p:ext uri="{BB962C8B-B14F-4D97-AF65-F5344CB8AC3E}">
        <p14:creationId xmlns:p14="http://schemas.microsoft.com/office/powerpoint/2010/main" val="2840867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2F2CDBA-929E-4A75-AF99-5A109BF65C9E}" type="slidenum">
              <a:rPr lang="en-US" smtClean="0"/>
              <a:pPr>
                <a:defRPr/>
              </a:pPr>
              <a:t>52</a:t>
            </a:fld>
            <a:endParaRPr lang="en-US" dirty="0"/>
          </a:p>
        </p:txBody>
      </p:sp>
    </p:spTree>
    <p:extLst>
      <p:ext uri="{BB962C8B-B14F-4D97-AF65-F5344CB8AC3E}">
        <p14:creationId xmlns:p14="http://schemas.microsoft.com/office/powerpoint/2010/main" val="91141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84" indent="-169684" defTabSz="904982" eaLnBrk="0" fontAlgn="base" hangingPunct="0">
              <a:spcBef>
                <a:spcPct val="30000"/>
              </a:spcBef>
              <a:spcAft>
                <a:spcPct val="0"/>
              </a:spcAft>
              <a:buFont typeface="Arial"/>
              <a:buChar char="•"/>
              <a:defRPr/>
            </a:pPr>
            <a:r>
              <a:rPr lang="en-US" dirty="0">
                <a:latin typeface="Cambria"/>
                <a:ea typeface="ＭＳ 明朝"/>
                <a:cs typeface="Times New Roman"/>
              </a:rPr>
              <a:t>The regulations provide an objective assessment by creating two sets of debt measures – a repayment rate and two debt-to-earnings ratios.</a:t>
            </a:r>
          </a:p>
          <a:p>
            <a:endParaRPr lang="en-US" dirty="0"/>
          </a:p>
        </p:txBody>
      </p:sp>
      <p:sp>
        <p:nvSpPr>
          <p:cNvPr id="4" name="Slide Number Placeholder 3"/>
          <p:cNvSpPr>
            <a:spLocks noGrp="1"/>
          </p:cNvSpPr>
          <p:nvPr>
            <p:ph type="sldNum" sz="quarter" idx="10"/>
          </p:nvPr>
        </p:nvSpPr>
        <p:spPr/>
        <p:txBody>
          <a:bodyPr/>
          <a:lstStyle/>
          <a:p>
            <a:fld id="{E802C419-0B9A-4BF6-9C31-68BE51996A3B}" type="slidenum">
              <a:rPr lang="en-US" smtClean="0"/>
              <a:pPr/>
              <a:t>5</a:t>
            </a:fld>
            <a:endParaRPr lang="en-US"/>
          </a:p>
        </p:txBody>
      </p:sp>
    </p:spTree>
    <p:extLst>
      <p:ext uri="{BB962C8B-B14F-4D97-AF65-F5344CB8AC3E}">
        <p14:creationId xmlns:p14="http://schemas.microsoft.com/office/powerpoint/2010/main" val="159402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04542" y="686845"/>
            <a:ext cx="4648918" cy="3428033"/>
          </a:xfrm>
          <a:prstGeom prst="rect">
            <a:avLst/>
          </a:prstGeom>
          <a:solidFill>
            <a:srgbClr val="FFFFFF"/>
          </a:solidFill>
          <a:ln w="9360">
            <a:solidFill>
              <a:srgbClr val="000000"/>
            </a:solidFill>
            <a:miter lim="800000"/>
            <a:headEnd/>
            <a:tailEnd/>
          </a:ln>
        </p:spPr>
        <p:txBody>
          <a:bodyPr wrap="none" lIns="91423" tIns="45712" rIns="91423" bIns="45712"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Arial" charset="0"/>
              <a:ea typeface="MS PGothic" pitchFamily="34" charset="-128"/>
            </a:endParaRPr>
          </a:p>
        </p:txBody>
      </p:sp>
      <p:sp>
        <p:nvSpPr>
          <p:cNvPr id="61443" name="Rectangle 3"/>
          <p:cNvSpPr>
            <a:spLocks noGrp="1" noChangeArrowheads="1"/>
          </p:cNvSpPr>
          <p:nvPr>
            <p:ph type="body"/>
          </p:nvPr>
        </p:nvSpPr>
        <p:spPr bwMode="auto">
          <a:xfrm>
            <a:off x="913785" y="4342280"/>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37376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626" indent="-285624">
              <a:defRPr>
                <a:solidFill>
                  <a:schemeClr val="tx1"/>
                </a:solidFill>
                <a:latin typeface="Calibri" pitchFamily="34" charset="0"/>
              </a:defRPr>
            </a:lvl2pPr>
            <a:lvl3pPr marL="1142500" indent="-228500">
              <a:defRPr>
                <a:solidFill>
                  <a:schemeClr val="tx1"/>
                </a:solidFill>
                <a:latin typeface="Calibri" pitchFamily="34" charset="0"/>
              </a:defRPr>
            </a:lvl3pPr>
            <a:lvl4pPr marL="1599500" indent="-228500">
              <a:defRPr>
                <a:solidFill>
                  <a:schemeClr val="tx1"/>
                </a:solidFill>
                <a:latin typeface="Calibri" pitchFamily="34" charset="0"/>
              </a:defRPr>
            </a:lvl4pPr>
            <a:lvl5pPr marL="2056501" indent="-228500">
              <a:defRPr>
                <a:solidFill>
                  <a:schemeClr val="tx1"/>
                </a:solidFill>
                <a:latin typeface="Calibri" pitchFamily="34" charset="0"/>
              </a:defRPr>
            </a:lvl5pPr>
            <a:lvl6pPr marL="2513501" indent="-228500" fontAlgn="base">
              <a:spcBef>
                <a:spcPct val="0"/>
              </a:spcBef>
              <a:spcAft>
                <a:spcPct val="0"/>
              </a:spcAft>
              <a:defRPr>
                <a:solidFill>
                  <a:schemeClr val="tx1"/>
                </a:solidFill>
                <a:latin typeface="Calibri" pitchFamily="34" charset="0"/>
              </a:defRPr>
            </a:lvl6pPr>
            <a:lvl7pPr marL="2970501" indent="-228500" fontAlgn="base">
              <a:spcBef>
                <a:spcPct val="0"/>
              </a:spcBef>
              <a:spcAft>
                <a:spcPct val="0"/>
              </a:spcAft>
              <a:defRPr>
                <a:solidFill>
                  <a:schemeClr val="tx1"/>
                </a:solidFill>
                <a:latin typeface="Calibri" pitchFamily="34" charset="0"/>
              </a:defRPr>
            </a:lvl7pPr>
            <a:lvl8pPr marL="3427500" indent="-228500" fontAlgn="base">
              <a:spcBef>
                <a:spcPct val="0"/>
              </a:spcBef>
              <a:spcAft>
                <a:spcPct val="0"/>
              </a:spcAft>
              <a:defRPr>
                <a:solidFill>
                  <a:schemeClr val="tx1"/>
                </a:solidFill>
                <a:latin typeface="Calibri" pitchFamily="34" charset="0"/>
              </a:defRPr>
            </a:lvl8pPr>
            <a:lvl9pPr marL="3884503" indent="-2285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402845-305C-4D8A-930C-F0169961B08D}"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275072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pPr/>
              <a:t>14</a:t>
            </a:fld>
            <a:endParaRPr lang="en-US" dirty="0"/>
          </a:p>
        </p:txBody>
      </p:sp>
    </p:spTree>
    <p:extLst>
      <p:ext uri="{BB962C8B-B14F-4D97-AF65-F5344CB8AC3E}">
        <p14:creationId xmlns:p14="http://schemas.microsoft.com/office/powerpoint/2010/main" val="326720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04542" y="686845"/>
            <a:ext cx="4648918" cy="3428033"/>
          </a:xfrm>
          <a:prstGeom prst="rect">
            <a:avLst/>
          </a:prstGeom>
          <a:solidFill>
            <a:srgbClr val="FFFFFF"/>
          </a:solidFill>
          <a:ln w="9360">
            <a:solidFill>
              <a:srgbClr val="000000"/>
            </a:solidFill>
            <a:miter lim="800000"/>
            <a:headEnd/>
            <a:tailEnd/>
          </a:ln>
        </p:spPr>
        <p:txBody>
          <a:bodyPr wrap="none" lIns="91423" tIns="45712" rIns="91423" bIns="45712"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Arial" charset="0"/>
              <a:ea typeface="MS PGothic" pitchFamily="34" charset="-128"/>
            </a:endParaRPr>
          </a:p>
        </p:txBody>
      </p:sp>
      <p:sp>
        <p:nvSpPr>
          <p:cNvPr id="61443" name="Rectangle 3"/>
          <p:cNvSpPr>
            <a:spLocks noGrp="1" noChangeArrowheads="1"/>
          </p:cNvSpPr>
          <p:nvPr>
            <p:ph type="body"/>
          </p:nvPr>
        </p:nvSpPr>
        <p:spPr bwMode="auto">
          <a:xfrm>
            <a:off x="913785" y="4342280"/>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51539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04542" y="686845"/>
            <a:ext cx="4648918" cy="3428033"/>
          </a:xfrm>
          <a:prstGeom prst="rect">
            <a:avLst/>
          </a:prstGeom>
          <a:solidFill>
            <a:srgbClr val="FFFFFF"/>
          </a:solidFill>
          <a:ln w="9360">
            <a:solidFill>
              <a:srgbClr val="000000"/>
            </a:solidFill>
            <a:miter lim="800000"/>
            <a:headEnd/>
            <a:tailEnd/>
          </a:ln>
        </p:spPr>
        <p:txBody>
          <a:bodyPr wrap="none" lIns="91423" tIns="45712" rIns="91423" bIns="45712"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Arial" charset="0"/>
              <a:ea typeface="MS PGothic" pitchFamily="34" charset="-128"/>
            </a:endParaRPr>
          </a:p>
        </p:txBody>
      </p:sp>
      <p:sp>
        <p:nvSpPr>
          <p:cNvPr id="61443" name="Rectangle 3"/>
          <p:cNvSpPr>
            <a:spLocks noGrp="1" noChangeArrowheads="1"/>
          </p:cNvSpPr>
          <p:nvPr>
            <p:ph type="body"/>
          </p:nvPr>
        </p:nvSpPr>
        <p:spPr bwMode="auto">
          <a:xfrm>
            <a:off x="913785" y="4342280"/>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5460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104542" y="686845"/>
            <a:ext cx="4648918" cy="3428033"/>
          </a:xfrm>
          <a:prstGeom prst="rect">
            <a:avLst/>
          </a:prstGeom>
          <a:solidFill>
            <a:srgbClr val="FFFFFF"/>
          </a:solidFill>
          <a:ln w="9360">
            <a:solidFill>
              <a:srgbClr val="000000"/>
            </a:solidFill>
            <a:miter lim="800000"/>
            <a:headEnd/>
            <a:tailEnd/>
          </a:ln>
        </p:spPr>
        <p:txBody>
          <a:bodyPr wrap="none" lIns="91423" tIns="45712" rIns="91423" bIns="45712"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300" dirty="0">
              <a:latin typeface="Arial" charset="0"/>
              <a:ea typeface="MS PGothic" pitchFamily="34" charset="-128"/>
            </a:endParaRPr>
          </a:p>
        </p:txBody>
      </p:sp>
      <p:sp>
        <p:nvSpPr>
          <p:cNvPr id="62467" name="Rectangle 3"/>
          <p:cNvSpPr>
            <a:spLocks noGrp="1" noChangeArrowheads="1"/>
          </p:cNvSpPr>
          <p:nvPr>
            <p:ph type="body"/>
          </p:nvPr>
        </p:nvSpPr>
        <p:spPr bwMode="auto">
          <a:xfrm>
            <a:off x="913785" y="4342280"/>
            <a:ext cx="5027354" cy="4114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52193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1"/>
          <p:cNvSpPr>
            <a:spLocks/>
          </p:cNvSpPr>
          <p:nvPr userDrawn="1"/>
        </p:nvSpPr>
        <p:spPr bwMode="auto">
          <a:xfrm>
            <a:off x="0" y="0"/>
            <a:ext cx="9147175" cy="548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solidFill>
                <a:srgbClr val="000000"/>
              </a:solidFill>
            </a:endParaRP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715000"/>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08568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sp>
        <p:nvSpPr>
          <p:cNvPr id="6" name="Rectangle 1"/>
          <p:cNvSpPr>
            <a:spLocks/>
          </p:cNvSpPr>
          <p:nvPr userDrawn="1"/>
        </p:nvSpPr>
        <p:spPr bwMode="auto">
          <a:xfrm>
            <a:off x="0" y="6535738"/>
            <a:ext cx="9167813" cy="3222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341313"/>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dirty="0"/>
              <a:t>Click to edit Master title style</a:t>
            </a:r>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035751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4"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cxnSp>
        <p:nvCxnSpPr>
          <p:cNvPr id="6" name="Straight Connector 5"/>
          <p:cNvCxnSpPr/>
          <p:nvPr userDrawn="1"/>
        </p:nvCxnSpPr>
        <p:spPr>
          <a:xfrm>
            <a:off x="241300" y="1062038"/>
            <a:ext cx="86455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2384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533400" y="6400800"/>
            <a:ext cx="2133600" cy="365125"/>
          </a:xfrm>
        </p:spPr>
        <p:txBody>
          <a:bodyPr/>
          <a:lstStyle>
            <a:lvl1pPr algn="l">
              <a:defRPr sz="900">
                <a:solidFill>
                  <a:schemeClr val="bg1">
                    <a:lumMod val="95000"/>
                  </a:schemeClr>
                </a:solidFill>
                <a:latin typeface="Arial"/>
                <a:cs typeface="Arial"/>
              </a:defRPr>
            </a:lvl1pPr>
          </a:lstStyle>
          <a:p>
            <a:pPr>
              <a:defRPr/>
            </a:pPr>
            <a:fld id="{C39F3FC9-7EAB-480C-8464-14CB14042B29}" type="slidenum">
              <a:rPr lang="en-US"/>
              <a:pPr>
                <a:defRPr/>
              </a:pPr>
              <a:t>‹#›</a:t>
            </a:fld>
            <a:endParaRPr lang="en-US" dirty="0"/>
          </a:p>
        </p:txBody>
      </p:sp>
    </p:spTree>
    <p:extLst>
      <p:ext uri="{BB962C8B-B14F-4D97-AF65-F5344CB8AC3E}">
        <p14:creationId xmlns:p14="http://schemas.microsoft.com/office/powerpoint/2010/main" val="2893551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sp>
        <p:nvSpPr>
          <p:cNvPr id="4"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cxnSp>
        <p:nvCxnSpPr>
          <p:cNvPr id="5" name="Straight Connector 4"/>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4"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145DA466-9A94-4F6A-8F0E-3747AB1EBD5B}" type="slidenum">
              <a:rPr lang="en-US"/>
              <a:pPr>
                <a:defRPr/>
              </a:pPr>
              <a:t>‹#›</a:t>
            </a:fld>
            <a:endParaRPr lang="en-US" dirty="0"/>
          </a:p>
        </p:txBody>
      </p:sp>
    </p:spTree>
    <p:extLst>
      <p:ext uri="{BB962C8B-B14F-4D97-AF65-F5344CB8AC3E}">
        <p14:creationId xmlns:p14="http://schemas.microsoft.com/office/powerpoint/2010/main" val="3415366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sp>
        <p:nvSpPr>
          <p:cNvPr id="3"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en-US" altLang="en-US" dirty="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21413"/>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C4751557-C856-4E4D-A5C5-73336C4AC203}" type="slidenum">
              <a:rPr lang="en-US"/>
              <a:pPr>
                <a:defRPr/>
              </a:pPr>
              <a:t>‹#›</a:t>
            </a:fld>
            <a:endParaRPr lang="en-US" dirty="0"/>
          </a:p>
        </p:txBody>
      </p:sp>
    </p:spTree>
    <p:extLst>
      <p:ext uri="{BB962C8B-B14F-4D97-AF65-F5344CB8AC3E}">
        <p14:creationId xmlns:p14="http://schemas.microsoft.com/office/powerpoint/2010/main" val="1425946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6E7B04-8E91-4E84-B53C-CC510F148D57}" type="datetimeFigureOut">
              <a:rPr lang="en-US" smtClean="0"/>
              <a:t>7/14/2014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E8F66F-6CBA-45EF-960E-C87890251D7B}" type="slidenum">
              <a:rPr lang="en-US" smtClean="0"/>
              <a:t>‹#›</a:t>
            </a:fld>
            <a:endParaRPr lang="en-US" dirty="0"/>
          </a:p>
        </p:txBody>
      </p:sp>
    </p:spTree>
    <p:extLst>
      <p:ext uri="{BB962C8B-B14F-4D97-AF65-F5344CB8AC3E}">
        <p14:creationId xmlns:p14="http://schemas.microsoft.com/office/powerpoint/2010/main" val="1449606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5094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6A03E2-BACD-46CA-88B4-E23B2E52D88E}" type="slidenum">
              <a:rPr/>
              <a:pPr>
                <a:defRPr/>
              </a:pPr>
              <a:t>‹#›</a:t>
            </a:fld>
            <a:endParaRPr lang="en-US" dirty="0"/>
          </a:p>
        </p:txBody>
      </p:sp>
    </p:spTree>
    <p:extLst>
      <p:ext uri="{BB962C8B-B14F-4D97-AF65-F5344CB8AC3E}">
        <p14:creationId xmlns:p14="http://schemas.microsoft.com/office/powerpoint/2010/main" val="13119358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2.ed.gov/policy/highered/reg/hearulemaking/2012/gainfulemployment.html"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1371600"/>
          </a:xfrm>
        </p:spPr>
        <p:txBody>
          <a:bodyPr>
            <a:noAutofit/>
          </a:bodyPr>
          <a:lstStyle/>
          <a:p>
            <a:pPr algn="ctr"/>
            <a:r>
              <a:rPr lang="en-GB" sz="7200" b="1" dirty="0" smtClean="0">
                <a:solidFill>
                  <a:schemeClr val="bg1"/>
                </a:solidFill>
                <a:latin typeface="Arial" panose="020B0604020202020204" pitchFamily="34" charset="0"/>
                <a:cs typeface="Arial" panose="020B0604020202020204" pitchFamily="34" charset="0"/>
              </a:rPr>
              <a:t>Federal Update</a:t>
            </a:r>
            <a:endParaRPr lang="en-US" sz="7200" strike="sngStrike"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76200" y="228600"/>
            <a:ext cx="8229600" cy="1143000"/>
          </a:xfrm>
          <a:prstGeom prst="rect">
            <a:avLst/>
          </a:prstGeom>
        </p:spPr>
        <p:txBody>
          <a:bodyPr vert="horz">
            <a:noAutofit/>
          </a:bodyPr>
          <a:lstStyle>
            <a:lvl1pPr algn="l" defTabSz="457200" rtl="0" fontAlgn="base">
              <a:spcBef>
                <a:spcPct val="0"/>
              </a:spcBef>
              <a:spcAft>
                <a:spcPct val="0"/>
              </a:spcAft>
              <a:defRPr sz="4800" kern="1200">
                <a:solidFill>
                  <a:schemeClr val="bg1">
                    <a:lumMod val="95000"/>
                  </a:schemeClr>
                </a:solidFill>
                <a:latin typeface="Arial"/>
                <a:ea typeface="+mj-ea"/>
                <a:cs typeface="Arial"/>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US" strike="sngStrike" dirty="0">
              <a:solidFill>
                <a:schemeClr val="bg1"/>
              </a:solidFill>
              <a:latin typeface="Arial" panose="020B0604020202020204" pitchFamily="34" charset="0"/>
              <a:cs typeface="Arial" panose="020B0604020202020204" pitchFamily="34" charset="0"/>
            </a:endParaRPr>
          </a:p>
        </p:txBody>
      </p:sp>
      <p:sp>
        <p:nvSpPr>
          <p:cNvPr id="5" name="Content Placeholder 2"/>
          <p:cNvSpPr>
            <a:spLocks noGrp="1"/>
          </p:cNvSpPr>
          <p:nvPr>
            <p:ph sz="quarter" idx="10"/>
          </p:nvPr>
        </p:nvSpPr>
        <p:spPr bwMode="auto">
          <a:xfrm>
            <a:off x="670560" y="4191000"/>
            <a:ext cx="8458200" cy="127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Arial" charset="0"/>
                <a:cs typeface="Arial" charset="0"/>
              </a:rPr>
              <a:t> </a:t>
            </a:r>
          </a:p>
          <a:p>
            <a:pPr eaLnBrk="1" hangingPunct="1"/>
            <a:r>
              <a:rPr lang="en-US" altLang="en-US" dirty="0" smtClean="0">
                <a:latin typeface="Arial" charset="0"/>
                <a:cs typeface="Arial" charset="0"/>
              </a:rPr>
              <a:t>U.S. Department of Education</a:t>
            </a:r>
          </a:p>
          <a:p>
            <a:pPr eaLnBrk="1" hangingPunct="1"/>
            <a:r>
              <a:rPr lang="en-US" altLang="en-US" dirty="0" smtClean="0">
                <a:latin typeface="Arial" charset="0"/>
                <a:cs typeface="Arial" charset="0"/>
              </a:rPr>
              <a:t>April 2014</a:t>
            </a:r>
            <a:endParaRPr lang="en-US" altLang="en-US" i="1" dirty="0" smtClean="0">
              <a:latin typeface="Arial" charset="0"/>
              <a:cs typeface="Arial" charset="0"/>
            </a:endParaRPr>
          </a:p>
        </p:txBody>
      </p:sp>
    </p:spTree>
    <p:extLst>
      <p:ext uri="{BB962C8B-B14F-4D97-AF65-F5344CB8AC3E}">
        <p14:creationId xmlns:p14="http://schemas.microsoft.com/office/powerpoint/2010/main" val="340280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10</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14400"/>
            <a:ext cx="8610600" cy="3048000"/>
          </a:xfrm>
          <a:prstGeom prst="rect">
            <a:avLst/>
          </a:prstGeom>
        </p:spPr>
        <p:txBody>
          <a:bodyPr/>
          <a:lstStyle/>
          <a:p>
            <a:pPr lvl="1">
              <a:buFont typeface="Wingdings" pitchFamily="2" charset="2"/>
              <a:buChar char="§"/>
            </a:pPr>
            <a:r>
              <a:rPr lang="en-US" dirty="0" smtClean="0">
                <a:latin typeface="Arial" panose="020B0604020202020204" pitchFamily="34" charset="0"/>
                <a:cs typeface="Arial" panose="020B0604020202020204" pitchFamily="34" charset="0"/>
              </a:rPr>
              <a:t>Disclosures – In addition to program information, includes:</a:t>
            </a:r>
          </a:p>
          <a:p>
            <a:pPr lvl="2">
              <a:buFont typeface="Wingdings" pitchFamily="2" charset="2"/>
              <a:buChar char="§"/>
            </a:pPr>
            <a:r>
              <a:rPr lang="en-US" sz="2800" dirty="0" err="1">
                <a:latin typeface="Arial" panose="020B0604020202020204" pitchFamily="34" charset="0"/>
                <a:cs typeface="Arial" panose="020B0604020202020204" pitchFamily="34" charset="0"/>
              </a:rPr>
              <a:t>pCDR</a:t>
            </a:r>
            <a:endParaRPr lang="en-US" sz="2800" dirty="0">
              <a:latin typeface="Arial" panose="020B0604020202020204" pitchFamily="34" charset="0"/>
              <a:cs typeface="Arial" panose="020B0604020202020204" pitchFamily="34" charset="0"/>
            </a:endParaRPr>
          </a:p>
          <a:p>
            <a:pPr lvl="2">
              <a:buFont typeface="Wingdings" pitchFamily="2" charset="2"/>
              <a:buChar char="§"/>
            </a:pPr>
            <a:r>
              <a:rPr lang="en-US" sz="2800" dirty="0">
                <a:latin typeface="Arial" panose="020B0604020202020204" pitchFamily="34" charset="0"/>
                <a:cs typeface="Arial" panose="020B0604020202020204" pitchFamily="34" charset="0"/>
              </a:rPr>
              <a:t>D/E rates</a:t>
            </a:r>
          </a:p>
          <a:p>
            <a:pPr lvl="2">
              <a:buFont typeface="Wingdings" pitchFamily="2" charset="2"/>
              <a:buChar char="§"/>
            </a:pPr>
            <a:r>
              <a:rPr lang="en-US" sz="2800" dirty="0" smtClean="0">
                <a:latin typeface="Arial" panose="020B0604020202020204" pitchFamily="34" charset="0"/>
                <a:cs typeface="Arial" panose="020B0604020202020204" pitchFamily="34" charset="0"/>
              </a:rPr>
              <a:t>Loan repayment rates</a:t>
            </a:r>
          </a:p>
          <a:p>
            <a:pPr lvl="2">
              <a:buFont typeface="Wingdings" pitchFamily="2" charset="2"/>
              <a:buChar char="§"/>
            </a:pPr>
            <a:r>
              <a:rPr lang="en-US" sz="2800" dirty="0" smtClean="0">
                <a:latin typeface="Arial" panose="020B0604020202020204" pitchFamily="34" charset="0"/>
                <a:cs typeface="Arial" panose="020B0604020202020204" pitchFamily="34" charset="0"/>
              </a:rPr>
              <a:t>Completion rates</a:t>
            </a:r>
          </a:p>
          <a:p>
            <a:pPr lvl="2">
              <a:buFont typeface="Wingdings" pitchFamily="2" charset="2"/>
              <a:buChar char="§"/>
            </a:pPr>
            <a:r>
              <a:rPr lang="en-US" sz="2800" dirty="0" smtClean="0">
                <a:latin typeface="Arial" panose="020B0604020202020204" pitchFamily="34" charset="0"/>
                <a:cs typeface="Arial" panose="020B0604020202020204" pitchFamily="34" charset="0"/>
              </a:rPr>
              <a:t>Withdrawal rates</a:t>
            </a:r>
          </a:p>
          <a:p>
            <a:pPr lvl="2">
              <a:buFont typeface="Wingdings" pitchFamily="2" charset="2"/>
              <a:buChar char="§"/>
            </a:pPr>
            <a:r>
              <a:rPr lang="en-US" sz="2800" dirty="0" smtClean="0">
                <a:latin typeface="Arial" panose="020B0604020202020204" pitchFamily="34" charset="0"/>
                <a:cs typeface="Arial" panose="020B0604020202020204" pitchFamily="34" charset="0"/>
              </a:rPr>
              <a:t>Placement rates</a:t>
            </a:r>
          </a:p>
          <a:p>
            <a:pPr lvl="2">
              <a:buFont typeface="Wingdings" pitchFamily="2" charset="2"/>
              <a:buChar char="§"/>
            </a:pPr>
            <a:r>
              <a:rPr lang="en-US" sz="2800" dirty="0" smtClean="0">
                <a:latin typeface="Arial" panose="020B0604020202020204" pitchFamily="34" charset="0"/>
                <a:cs typeface="Arial" panose="020B0604020202020204" pitchFamily="34" charset="0"/>
              </a:rPr>
              <a:t>Median loan debt</a:t>
            </a:r>
          </a:p>
          <a:p>
            <a:pPr lvl="2">
              <a:buFont typeface="Wingdings" pitchFamily="2" charset="2"/>
              <a:buChar char="§"/>
            </a:pPr>
            <a:r>
              <a:rPr lang="en-US" sz="2800" dirty="0" smtClean="0">
                <a:latin typeface="Arial" panose="020B0604020202020204" pitchFamily="34" charset="0"/>
                <a:cs typeface="Arial" panose="020B0604020202020204" pitchFamily="34" charset="0"/>
              </a:rPr>
              <a:t>Percent borrowing</a:t>
            </a:r>
          </a:p>
        </p:txBody>
      </p:sp>
    </p:spTree>
    <p:extLst>
      <p:ext uri="{BB962C8B-B14F-4D97-AF65-F5344CB8AC3E}">
        <p14:creationId xmlns:p14="http://schemas.microsoft.com/office/powerpoint/2010/main" val="2369684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11</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90600"/>
            <a:ext cx="8610600" cy="3048000"/>
          </a:xfrm>
          <a:prstGeom prst="rect">
            <a:avLst/>
          </a:prstGeom>
        </p:spPr>
        <p:txBody>
          <a:bodyPr/>
          <a:lstStyle/>
          <a:p>
            <a:pPr lvl="1">
              <a:buFont typeface="Wingdings" pitchFamily="2" charset="2"/>
              <a:buChar char="§"/>
            </a:pPr>
            <a:r>
              <a:rPr lang="en-US" dirty="0" smtClean="0">
                <a:latin typeface="Arial" panose="020B0604020202020204" pitchFamily="34" charset="0"/>
                <a:cs typeface="Arial" panose="020B0604020202020204" pitchFamily="34" charset="0"/>
              </a:rPr>
              <a:t>Reporting – </a:t>
            </a:r>
          </a:p>
          <a:p>
            <a:pPr lvl="2">
              <a:buFont typeface="Wingdings" pitchFamily="2" charset="2"/>
              <a:buChar char="§"/>
            </a:pPr>
            <a:r>
              <a:rPr lang="en-US" sz="2800" dirty="0" smtClean="0">
                <a:latin typeface="Arial" panose="020B0604020202020204" pitchFamily="34" charset="0"/>
                <a:cs typeface="Arial" panose="020B0604020202020204" pitchFamily="34" charset="0"/>
              </a:rPr>
              <a:t>By July 31 following final rules effective date</a:t>
            </a:r>
          </a:p>
          <a:p>
            <a:pPr lvl="3">
              <a:buFont typeface="Wingdings" pitchFamily="2" charset="2"/>
              <a:buChar char="§"/>
            </a:pPr>
            <a:r>
              <a:rPr lang="en-US" sz="2800" dirty="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ix prior award years</a:t>
            </a:r>
          </a:p>
          <a:p>
            <a:pPr lvl="4">
              <a:buFont typeface="Wingdings" pitchFamily="2" charset="2"/>
              <a:buChar char="§"/>
            </a:pPr>
            <a:r>
              <a:rPr lang="en-US" sz="2800" dirty="0" smtClean="0">
                <a:latin typeface="Arial" panose="020B0604020202020204" pitchFamily="34" charset="0"/>
                <a:cs typeface="Arial" panose="020B0604020202020204" pitchFamily="34" charset="0"/>
              </a:rPr>
              <a:t>Example: If effective date is July 1, 2015, report no later than July 31, 2015 information for award years 2008-2009 through 2013-2014.</a:t>
            </a:r>
          </a:p>
          <a:p>
            <a:pPr lvl="2">
              <a:buFont typeface="Wingdings" pitchFamily="2" charset="2"/>
              <a:buChar char="§"/>
            </a:pPr>
            <a:r>
              <a:rPr lang="en-US" sz="2800" dirty="0" smtClean="0">
                <a:latin typeface="Arial" panose="020B0604020202020204" pitchFamily="34" charset="0"/>
                <a:cs typeface="Arial" panose="020B0604020202020204" pitchFamily="34" charset="0"/>
              </a:rPr>
              <a:t>For subsequent award years, by October 1 following the end of the award year.</a:t>
            </a:r>
          </a:p>
        </p:txBody>
      </p:sp>
    </p:spTree>
    <p:extLst>
      <p:ext uri="{BB962C8B-B14F-4D97-AF65-F5344CB8AC3E}">
        <p14:creationId xmlns:p14="http://schemas.microsoft.com/office/powerpoint/2010/main" val="925314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Rectangle 3"/>
          <p:cNvSpPr>
            <a:spLocks noGrp="1" noChangeArrowheads="1"/>
          </p:cNvSpPr>
          <p:nvPr>
            <p:ph type="title" idx="4294967295"/>
          </p:nvPr>
        </p:nvSpPr>
        <p:spPr bwMode="auto">
          <a:xfrm>
            <a:off x="392112" y="1660566"/>
            <a:ext cx="8305800" cy="20335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0" dirty="0" smtClean="0">
                <a:solidFill>
                  <a:srgbClr val="00CC99"/>
                </a:solidFill>
              </a:rPr>
              <a:t/>
            </a:r>
            <a:br>
              <a:rPr lang="en-GB" sz="6000" dirty="0" smtClean="0">
                <a:solidFill>
                  <a:srgbClr val="00CC99"/>
                </a:solidFill>
              </a:rPr>
            </a:br>
            <a:r>
              <a:rPr lang="en-GB" sz="6600" b="1" dirty="0" smtClean="0">
                <a:solidFill>
                  <a:schemeClr val="accent3">
                    <a:lumMod val="50000"/>
                  </a:schemeClr>
                </a:solidFill>
              </a:rPr>
              <a:t>DEFAULT RATES</a:t>
            </a:r>
            <a:endParaRPr lang="en-GB" sz="6600" dirty="0" smtClean="0">
              <a:solidFill>
                <a:schemeClr val="accent3">
                  <a:lumMod val="50000"/>
                </a:schemeClr>
              </a:solidFill>
            </a:endParaRPr>
          </a:p>
        </p:txBody>
      </p:sp>
      <p:sp>
        <p:nvSpPr>
          <p:cNvPr id="14340"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1434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F939C99-540F-45F1-95D3-D2CFE5FF3988}" type="slidenum">
              <a:rPr lang="en-US" smtClean="0">
                <a:solidFill>
                  <a:srgbClr val="F2F2F2"/>
                </a:solidFill>
                <a:latin typeface="Arial" charset="0"/>
              </a:rPr>
              <a:pPr eaLnBrk="1" fontAlgn="base" hangingPunct="1">
                <a:spcBef>
                  <a:spcPct val="0"/>
                </a:spcBef>
                <a:spcAft>
                  <a:spcPct val="0"/>
                </a:spcAft>
              </a:pPr>
              <a:t>12</a:t>
            </a:fld>
            <a:endParaRPr lang="en-US" dirty="0" smtClean="0">
              <a:solidFill>
                <a:srgbClr val="F2F2F2"/>
              </a:solidFill>
              <a:latin typeface="Arial" charset="0"/>
            </a:endParaRPr>
          </a:p>
        </p:txBody>
      </p:sp>
    </p:spTree>
    <p:extLst>
      <p:ext uri="{BB962C8B-B14F-4D97-AF65-F5344CB8AC3E}">
        <p14:creationId xmlns:p14="http://schemas.microsoft.com/office/powerpoint/2010/main" val="3495325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4B7710-9EB5-46E2-8A49-B2290D4A4399}" type="slidenum">
              <a:rPr lang="en-US" smtClean="0">
                <a:solidFill>
                  <a:schemeClr val="bg1"/>
                </a:solidFill>
              </a:rPr>
              <a:pPr fontAlgn="base">
                <a:spcBef>
                  <a:spcPct val="0"/>
                </a:spcBef>
                <a:spcAft>
                  <a:spcPct val="0"/>
                </a:spcAft>
                <a:defRPr/>
              </a:pPr>
              <a:t>13</a:t>
            </a:fld>
            <a:endParaRPr lang="en-US" dirty="0" smtClean="0">
              <a:solidFill>
                <a:schemeClr val="bg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734985565"/>
              </p:ext>
            </p:extLst>
          </p:nvPr>
        </p:nvGraphicFramePr>
        <p:xfrm>
          <a:off x="53929" y="609600"/>
          <a:ext cx="9090071" cy="54360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8752" y="6428166"/>
            <a:ext cx="4495800" cy="277813"/>
          </a:xfrm>
          <a:prstGeom prst="rect">
            <a:avLst/>
          </a:prstGeom>
          <a:noFill/>
        </p:spPr>
        <p:txBody>
          <a:bodyPr>
            <a:spAutoFit/>
          </a:bodyPr>
          <a:lstStyle/>
          <a:p>
            <a:pPr algn="ctr" fontAlgn="auto">
              <a:spcBef>
                <a:spcPts val="0"/>
              </a:spcBef>
              <a:spcAft>
                <a:spcPts val="0"/>
              </a:spcAft>
              <a:defRPr/>
            </a:pPr>
            <a:r>
              <a:rPr lang="en-US" sz="1200" i="1" dirty="0">
                <a:solidFill>
                  <a:schemeClr val="bg1"/>
                </a:solidFill>
                <a:latin typeface="+mj-lt"/>
                <a:cs typeface="+mn-cs"/>
              </a:rPr>
              <a:t>Information is Embargoed</a:t>
            </a:r>
          </a:p>
        </p:txBody>
      </p:sp>
    </p:spTree>
    <p:extLst>
      <p:ext uri="{BB962C8B-B14F-4D97-AF65-F5344CB8AC3E}">
        <p14:creationId xmlns:p14="http://schemas.microsoft.com/office/powerpoint/2010/main" val="2554760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000C48FD-80E6-40DA-AD5B-864C7252FE16}" type="slidenum">
              <a:rPr lang="en-US" smtClean="0"/>
              <a:pPr/>
              <a:t>14</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574800896"/>
              </p:ext>
            </p:extLst>
          </p:nvPr>
        </p:nvGraphicFramePr>
        <p:xfrm>
          <a:off x="241300" y="279400"/>
          <a:ext cx="8661400" cy="629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48803" y="988620"/>
            <a:ext cx="5334000" cy="253916"/>
          </a:xfrm>
          <a:prstGeom prst="rect">
            <a:avLst/>
          </a:prstGeom>
          <a:noFill/>
        </p:spPr>
        <p:txBody>
          <a:bodyPr wrap="square" rtlCol="0">
            <a:spAutoFit/>
          </a:bodyPr>
          <a:lstStyle/>
          <a:p>
            <a:r>
              <a:rPr lang="en-US" sz="1050" b="1" dirty="0" smtClean="0"/>
              <a:t>2011							2013</a:t>
            </a:r>
            <a:endParaRPr lang="en-US" sz="1050" b="1" dirty="0"/>
          </a:p>
        </p:txBody>
      </p:sp>
      <p:sp>
        <p:nvSpPr>
          <p:cNvPr id="8" name="TextBox 7"/>
          <p:cNvSpPr txBox="1"/>
          <p:nvPr/>
        </p:nvSpPr>
        <p:spPr>
          <a:xfrm>
            <a:off x="658210" y="2438400"/>
            <a:ext cx="369332" cy="1583140"/>
          </a:xfrm>
          <a:prstGeom prst="rect">
            <a:avLst/>
          </a:prstGeom>
          <a:noFill/>
        </p:spPr>
        <p:txBody>
          <a:bodyPr vert="vert270" wrap="square" rtlCol="0">
            <a:spAutoFit/>
          </a:bodyPr>
          <a:lstStyle/>
          <a:p>
            <a:r>
              <a:rPr lang="en-US" sz="1200" b="1" i="1" dirty="0" smtClean="0"/>
              <a:t>Cohort Default Rate</a:t>
            </a:r>
            <a:endParaRPr lang="en-US" sz="1200" b="1" i="1" dirty="0"/>
          </a:p>
        </p:txBody>
      </p:sp>
      <p:sp>
        <p:nvSpPr>
          <p:cNvPr id="9" name="Text Box 1"/>
          <p:cNvSpPr txBox="1">
            <a:spLocks noChangeArrowheads="1"/>
          </p:cNvSpPr>
          <p:nvPr/>
        </p:nvSpPr>
        <p:spPr bwMode="auto">
          <a:xfrm>
            <a:off x="1508645" y="381000"/>
            <a:ext cx="6126707" cy="447117"/>
          </a:xfrm>
          <a:prstGeom prst="rect">
            <a:avLst/>
          </a:prstGeom>
          <a:noFill/>
          <a:ln w="9525">
            <a:noFill/>
            <a:miter lim="800000"/>
            <a:headEnd/>
            <a:tailEnd/>
          </a:ln>
        </p:spPr>
        <p:txBody>
          <a:bodyPr wrap="square" lIns="45720" tIns="41148" rIns="4572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2000" b="1" i="1" kern="1200" dirty="0">
                <a:solidFill>
                  <a:schemeClr val="bg1">
                    <a:lumMod val="50000"/>
                  </a:schemeClr>
                </a:solidFill>
                <a:latin typeface="+mj-lt"/>
                <a:cs typeface="Times New Roman" pitchFamily="18" charset="0"/>
              </a:rPr>
              <a:t>National Student Loan Default Rates</a:t>
            </a:r>
          </a:p>
        </p:txBody>
      </p:sp>
      <p:sp>
        <p:nvSpPr>
          <p:cNvPr id="10" name="TextBox 9"/>
          <p:cNvSpPr txBox="1"/>
          <p:nvPr/>
        </p:nvSpPr>
        <p:spPr>
          <a:xfrm>
            <a:off x="6858000" y="2590800"/>
            <a:ext cx="1124803" cy="17081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050" b="1" dirty="0" smtClean="0">
                <a:solidFill>
                  <a:schemeClr val="tx1"/>
                </a:solidFill>
                <a:cs typeface="Times New Roman" pitchFamily="18" charset="0"/>
              </a:rPr>
              <a:t>The FY 2010 Official 3-Year national rate is 14.7% </a:t>
            </a:r>
          </a:p>
          <a:p>
            <a:pPr algn="ctr"/>
            <a:r>
              <a:rPr lang="en-US" sz="1050" b="1" dirty="0" smtClean="0">
                <a:solidFill>
                  <a:schemeClr val="tx1"/>
                </a:solidFill>
                <a:cs typeface="Times New Roman" pitchFamily="18" charset="0"/>
              </a:rPr>
              <a:t>Which represents an increase of 9.7% from the FY 2009 Official rates of 13.4%</a:t>
            </a:r>
            <a:endParaRPr lang="en-US" sz="1050" b="1" dirty="0">
              <a:solidFill>
                <a:schemeClr val="tx1"/>
              </a:solidFill>
              <a:cs typeface="Times New Roman" pitchFamily="18" charset="0"/>
            </a:endParaRPr>
          </a:p>
        </p:txBody>
      </p:sp>
      <p:sp>
        <p:nvSpPr>
          <p:cNvPr id="11" name="TextBox 10"/>
          <p:cNvSpPr txBox="1"/>
          <p:nvPr/>
        </p:nvSpPr>
        <p:spPr>
          <a:xfrm>
            <a:off x="1027542" y="6421582"/>
            <a:ext cx="2168525" cy="276999"/>
          </a:xfrm>
          <a:prstGeom prst="rect">
            <a:avLst/>
          </a:prstGeom>
          <a:noFill/>
        </p:spPr>
        <p:txBody>
          <a:bodyPr wrap="square" rtlCol="0">
            <a:spAutoFit/>
          </a:bodyPr>
          <a:lstStyle/>
          <a:p>
            <a:r>
              <a:rPr lang="en-US" sz="1200" i="1" dirty="0" smtClean="0">
                <a:solidFill>
                  <a:schemeClr val="bg1"/>
                </a:solidFill>
              </a:rPr>
              <a:t>Information is Embargoed</a:t>
            </a:r>
          </a:p>
        </p:txBody>
      </p:sp>
    </p:spTree>
    <p:extLst>
      <p:ext uri="{BB962C8B-B14F-4D97-AF65-F5344CB8AC3E}">
        <p14:creationId xmlns:p14="http://schemas.microsoft.com/office/powerpoint/2010/main" val="3033254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Rectangle 3"/>
          <p:cNvSpPr>
            <a:spLocks noGrp="1" noChangeArrowheads="1"/>
          </p:cNvSpPr>
          <p:nvPr>
            <p:ph type="title" idx="4294967295"/>
          </p:nvPr>
        </p:nvSpPr>
        <p:spPr bwMode="auto">
          <a:xfrm>
            <a:off x="392112" y="1660566"/>
            <a:ext cx="8305800" cy="1941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600" b="1" dirty="0" smtClean="0">
                <a:solidFill>
                  <a:schemeClr val="accent3">
                    <a:lumMod val="50000"/>
                  </a:schemeClr>
                </a:solidFill>
              </a:rPr>
              <a:t>INTEREST RATES</a:t>
            </a:r>
            <a:br>
              <a:rPr lang="en-GB" sz="6600" b="1" dirty="0" smtClean="0">
                <a:solidFill>
                  <a:schemeClr val="accent3">
                    <a:lumMod val="50000"/>
                  </a:schemeClr>
                </a:solidFill>
              </a:rPr>
            </a:br>
            <a:r>
              <a:rPr lang="en-GB" sz="5400" b="1" dirty="0" smtClean="0">
                <a:solidFill>
                  <a:schemeClr val="accent3">
                    <a:lumMod val="50000"/>
                  </a:schemeClr>
                </a:solidFill>
              </a:rPr>
              <a:t>(EA – August 9, 2013)</a:t>
            </a:r>
            <a:endParaRPr lang="en-GB" sz="5400" dirty="0" smtClean="0">
              <a:solidFill>
                <a:schemeClr val="accent3">
                  <a:lumMod val="50000"/>
                </a:schemeClr>
              </a:solidFill>
            </a:endParaRPr>
          </a:p>
        </p:txBody>
      </p:sp>
      <p:sp>
        <p:nvSpPr>
          <p:cNvPr id="14340"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1434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F939C99-540F-45F1-95D3-D2CFE5FF3988}" type="slidenum">
              <a:rPr lang="en-US" smtClean="0">
                <a:solidFill>
                  <a:srgbClr val="F2F2F2"/>
                </a:solidFill>
                <a:latin typeface="Arial" charset="0"/>
              </a:rPr>
              <a:pPr eaLnBrk="1" fontAlgn="base" hangingPunct="1">
                <a:spcBef>
                  <a:spcPct val="0"/>
                </a:spcBef>
                <a:spcAft>
                  <a:spcPct val="0"/>
                </a:spcAft>
              </a:pPr>
              <a:t>15</a:t>
            </a:fld>
            <a:endParaRPr lang="en-US" dirty="0" smtClean="0">
              <a:solidFill>
                <a:srgbClr val="F2F2F2"/>
              </a:solidFill>
              <a:latin typeface="Arial" charset="0"/>
            </a:endParaRPr>
          </a:p>
        </p:txBody>
      </p:sp>
    </p:spTree>
    <p:extLst>
      <p:ext uri="{BB962C8B-B14F-4D97-AF65-F5344CB8AC3E}">
        <p14:creationId xmlns:p14="http://schemas.microsoft.com/office/powerpoint/2010/main" val="93530868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6029" y="1295400"/>
            <a:ext cx="8759371" cy="4525963"/>
          </a:xfrm>
          <a:prstGeom prst="rect">
            <a:avLst/>
          </a:prstGeom>
        </p:spPr>
        <p:txBody>
          <a:bodyPr>
            <a:noAutofit/>
          </a:bodyPr>
          <a:lstStyle/>
          <a:p>
            <a:pPr marL="747713" lvl="1" indent="-347663">
              <a:buFont typeface="Wingdings" pitchFamily="2" charset="2"/>
              <a:buChar char="§"/>
            </a:pPr>
            <a:r>
              <a:rPr lang="en-US" dirty="0" smtClean="0">
                <a:latin typeface="Arial" pitchFamily="34" charset="0"/>
                <a:cs typeface="Arial" pitchFamily="34" charset="0"/>
              </a:rPr>
              <a:t>The </a:t>
            </a:r>
            <a:r>
              <a:rPr lang="en-US" dirty="0">
                <a:latin typeface="Arial" pitchFamily="34" charset="0"/>
                <a:cs typeface="Arial" pitchFamily="34" charset="0"/>
              </a:rPr>
              <a:t>Administration worked with Congress to reach agreement on a plan to reverse the interest rate </a:t>
            </a:r>
            <a:r>
              <a:rPr lang="en-US" dirty="0" smtClean="0">
                <a:latin typeface="Arial" pitchFamily="34" charset="0"/>
                <a:cs typeface="Arial" pitchFamily="34" charset="0"/>
              </a:rPr>
              <a:t>increase.</a:t>
            </a:r>
          </a:p>
          <a:p>
            <a:pPr marL="747713" lvl="1" indent="-347663">
              <a:buFont typeface="Wingdings" pitchFamily="2" charset="2"/>
              <a:buChar char="§"/>
            </a:pPr>
            <a:r>
              <a:rPr lang="en-US" dirty="0">
                <a:latin typeface="Arial" pitchFamily="34" charset="0"/>
                <a:cs typeface="Arial" pitchFamily="34" charset="0"/>
              </a:rPr>
              <a:t>New </a:t>
            </a:r>
            <a:r>
              <a:rPr lang="en-US" dirty="0" smtClean="0">
                <a:latin typeface="Arial" pitchFamily="34" charset="0"/>
                <a:cs typeface="Arial" pitchFamily="34" charset="0"/>
              </a:rPr>
              <a:t>rate </a:t>
            </a:r>
            <a:r>
              <a:rPr lang="en-US" dirty="0">
                <a:latin typeface="Arial" pitchFamily="34" charset="0"/>
                <a:cs typeface="Arial" pitchFamily="34" charset="0"/>
              </a:rPr>
              <a:t>structure applies to all loans first disbursed after June 30, 2013.</a:t>
            </a:r>
          </a:p>
          <a:p>
            <a:pPr marL="747713" lvl="1" indent="-347663">
              <a:buFont typeface="Wingdings" pitchFamily="2" charset="2"/>
              <a:buChar char="§"/>
            </a:pPr>
            <a:r>
              <a:rPr lang="en-US" dirty="0" smtClean="0">
                <a:latin typeface="Arial" pitchFamily="34" charset="0"/>
                <a:cs typeface="Arial" pitchFamily="34" charset="0"/>
              </a:rPr>
              <a:t>Annual fixed rates </a:t>
            </a:r>
            <a:r>
              <a:rPr lang="en-US" dirty="0">
                <a:latin typeface="Arial" pitchFamily="34" charset="0"/>
                <a:cs typeface="Arial" pitchFamily="34" charset="0"/>
              </a:rPr>
              <a:t>based on 10 Year T-Bill plus </a:t>
            </a:r>
            <a:r>
              <a:rPr lang="en-US" dirty="0" smtClean="0">
                <a:latin typeface="Arial" pitchFamily="34" charset="0"/>
                <a:cs typeface="Arial" pitchFamily="34" charset="0"/>
              </a:rPr>
              <a:t>add-on.</a:t>
            </a:r>
          </a:p>
          <a:p>
            <a:pPr marL="747713" lvl="1" indent="-347663">
              <a:buFont typeface="Wingdings" pitchFamily="2" charset="2"/>
              <a:buChar char="§"/>
            </a:pPr>
            <a:r>
              <a:rPr lang="en-US" dirty="0" smtClean="0">
                <a:latin typeface="Arial" pitchFamily="34" charset="0"/>
                <a:cs typeface="Arial" pitchFamily="34" charset="0"/>
              </a:rPr>
              <a:t>Applies to loans first disbursed between July 1 and June 30.</a:t>
            </a:r>
          </a:p>
          <a:p>
            <a:pPr marL="747713" lvl="1" indent="-347663">
              <a:buFont typeface="Wingdings" pitchFamily="2" charset="2"/>
              <a:buChar char="§"/>
            </a:pPr>
            <a:r>
              <a:rPr lang="en-US" dirty="0" smtClean="0">
                <a:latin typeface="Arial" pitchFamily="34" charset="0"/>
                <a:cs typeface="Arial" pitchFamily="34" charset="0"/>
              </a:rPr>
              <a:t>Rate applies for the life of the loan.</a:t>
            </a:r>
            <a:endParaRPr lang="en-US" dirty="0">
              <a:latin typeface="Arial" pitchFamily="34" charset="0"/>
              <a:cs typeface="Arial" pitchFamily="34" charset="0"/>
            </a:endParaRPr>
          </a:p>
          <a:p>
            <a:pPr marL="747713" lvl="1" indent="-347663">
              <a:buFont typeface="Wingdings" pitchFamily="2" charset="2"/>
              <a:buChar char="§"/>
            </a:pPr>
            <a:endParaRPr lang="en-US" dirty="0">
              <a:latin typeface="Arial" pitchFamily="34" charset="0"/>
              <a:cs typeface="Arial" pitchFamily="34" charset="0"/>
            </a:endParaRPr>
          </a:p>
          <a:p>
            <a:pPr>
              <a:buFont typeface="Wingdings" pitchFamily="2" charset="2"/>
              <a:buChar char="§"/>
            </a:pPr>
            <a:endParaRPr lang="en-US" sz="2800" dirty="0">
              <a:latin typeface="Arial" panose="020B0604020202020204" pitchFamily="34" charset="0"/>
              <a:cs typeface="Arial" panose="020B0604020202020204" pitchFamily="34" charset="0"/>
            </a:endParaRPr>
          </a:p>
          <a:p>
            <a:pPr>
              <a:buFont typeface="Wingdings" pitchFamily="2" charset="2"/>
              <a:buChar char="§"/>
            </a:pP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414338"/>
            <a:ext cx="9144000" cy="647700"/>
          </a:xfrm>
          <a:prstGeom prst="rect">
            <a:avLst/>
          </a:prstGeom>
        </p:spPr>
        <p:txBody>
          <a:bodyPr>
            <a:normAutofit/>
          </a:bodyPr>
          <a:lstStyle/>
          <a:p>
            <a:r>
              <a:rPr lang="en-US" sz="3600" b="1" dirty="0" smtClean="0">
                <a:solidFill>
                  <a:srgbClr val="404F21"/>
                </a:solidFill>
                <a:latin typeface="Arial" pitchFamily="34" charset="0"/>
                <a:cs typeface="Arial" pitchFamily="34" charset="0"/>
              </a:rPr>
              <a:t>Interest Rates</a:t>
            </a:r>
            <a:endParaRPr lang="en-US" sz="3600" b="1" dirty="0">
              <a:solidFill>
                <a:srgbClr val="404F21"/>
              </a:solidFill>
              <a:latin typeface="Arial" pitchFamily="34" charset="0"/>
              <a:cs typeface="Arial" pitchFamily="34" charset="0"/>
            </a:endParaRPr>
          </a:p>
        </p:txBody>
      </p:sp>
      <p:sp>
        <p:nvSpPr>
          <p:cNvPr id="5"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fld id="{01C4F05D-8D83-4004-9F73-BA5EDC040F5F}" type="slidenum">
              <a:rPr lang="en-US" sz="900" b="1">
                <a:solidFill>
                  <a:schemeClr val="bg1"/>
                </a:solidFill>
                <a:latin typeface="Arial" pitchFamily="34" charset="0"/>
                <a:ea typeface="MS PGothic" pitchFamily="34" charset="-128"/>
              </a:rPr>
              <a:pPr algn="ctr" eaLnBrk="1" hangingPunct="1"/>
              <a:t>16</a:t>
            </a:fld>
            <a:endParaRPr lang="en-US" sz="900" b="1" dirty="0">
              <a:solidFill>
                <a:schemeClr val="bg1"/>
              </a:solidFill>
              <a:latin typeface="Arial" pitchFamily="34" charset="0"/>
              <a:ea typeface="MS PGothic" pitchFamily="34" charset="-128"/>
            </a:endParaRPr>
          </a:p>
        </p:txBody>
      </p:sp>
    </p:spTree>
    <p:extLst>
      <p:ext uri="{BB962C8B-B14F-4D97-AF65-F5344CB8AC3E}">
        <p14:creationId xmlns:p14="http://schemas.microsoft.com/office/powerpoint/2010/main" val="591207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066800"/>
            <a:ext cx="8991600" cy="4525963"/>
          </a:xfrm>
          <a:prstGeom prst="rect">
            <a:avLst/>
          </a:prstGeom>
        </p:spPr>
        <p:txBody>
          <a:bodyPr>
            <a:noAutofit/>
          </a:bodyPr>
          <a:lstStyle/>
          <a:p>
            <a:pPr lvl="1">
              <a:buFont typeface="Wingdings" pitchFamily="2" charset="2"/>
              <a:buChar char="§"/>
            </a:pPr>
            <a:r>
              <a:rPr lang="en-US" dirty="0" smtClean="0">
                <a:latin typeface="Arial" pitchFamily="34" charset="0"/>
                <a:cs typeface="Arial" pitchFamily="34" charset="0"/>
              </a:rPr>
              <a:t>Undergraduate </a:t>
            </a:r>
            <a:r>
              <a:rPr lang="en-US" dirty="0">
                <a:latin typeface="Arial" pitchFamily="34" charset="0"/>
                <a:cs typeface="Arial" pitchFamily="34" charset="0"/>
              </a:rPr>
              <a:t>Students  - Sub and Unsub</a:t>
            </a:r>
          </a:p>
          <a:p>
            <a:pPr lvl="2">
              <a:buFont typeface="Wingdings" pitchFamily="2" charset="2"/>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Add-on of </a:t>
            </a:r>
            <a:r>
              <a:rPr lang="en-US" sz="2800" dirty="0">
                <a:latin typeface="Arial" pitchFamily="34" charset="0"/>
                <a:cs typeface="Arial" pitchFamily="34" charset="0"/>
              </a:rPr>
              <a:t>2.05% with cap of 8.25%</a:t>
            </a:r>
          </a:p>
          <a:p>
            <a:pPr marL="914400" lvl="3" indent="-290513">
              <a:buFont typeface="Wingdings" pitchFamily="2" charset="2"/>
              <a:buChar char="§"/>
            </a:pPr>
            <a:r>
              <a:rPr lang="en-US" sz="2800" dirty="0">
                <a:latin typeface="Arial" pitchFamily="34" charset="0"/>
                <a:cs typeface="Arial" pitchFamily="34" charset="0"/>
              </a:rPr>
              <a:t>3.86% for this year compared to last year’s 3.4% and what would have been 6.8%</a:t>
            </a:r>
          </a:p>
          <a:p>
            <a:pPr lvl="1">
              <a:buFont typeface="Wingdings" pitchFamily="2" charset="2"/>
              <a:buChar char="§"/>
            </a:pPr>
            <a:r>
              <a:rPr lang="en-US" dirty="0">
                <a:latin typeface="Arial" pitchFamily="34" charset="0"/>
                <a:cs typeface="Arial" pitchFamily="34" charset="0"/>
              </a:rPr>
              <a:t>Graduate students – Unsubsidized Loans only</a:t>
            </a:r>
          </a:p>
          <a:p>
            <a:pPr lvl="2">
              <a:buFont typeface="Wingdings" pitchFamily="2" charset="2"/>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Add-on of </a:t>
            </a:r>
            <a:r>
              <a:rPr lang="en-US" sz="2800" dirty="0">
                <a:latin typeface="Arial" pitchFamily="34" charset="0"/>
                <a:cs typeface="Arial" pitchFamily="34" charset="0"/>
              </a:rPr>
              <a:t>3.60% with cap of 9.5%</a:t>
            </a:r>
          </a:p>
          <a:p>
            <a:pPr marL="800100" lvl="2" indent="-339725">
              <a:buFont typeface="Wingdings" pitchFamily="2" charset="2"/>
              <a:buChar char="§"/>
            </a:pPr>
            <a:r>
              <a:rPr lang="en-US" sz="2800" dirty="0">
                <a:latin typeface="Arial" pitchFamily="34" charset="0"/>
                <a:cs typeface="Arial" pitchFamily="34" charset="0"/>
              </a:rPr>
              <a:t>5.41% for this year compared to last year’s 6.8</a:t>
            </a:r>
            <a:r>
              <a:rPr lang="en-US" sz="2800" dirty="0" smtClean="0">
                <a:latin typeface="Arial" pitchFamily="34" charset="0"/>
                <a:cs typeface="Arial" pitchFamily="34" charset="0"/>
              </a:rPr>
              <a:t>%.</a:t>
            </a:r>
          </a:p>
          <a:p>
            <a:pPr lvl="1">
              <a:buFont typeface="Wingdings" pitchFamily="2" charset="2"/>
              <a:buChar char="§"/>
            </a:pPr>
            <a:r>
              <a:rPr lang="en-US" dirty="0">
                <a:latin typeface="Arial" pitchFamily="34" charset="0"/>
                <a:cs typeface="Arial" pitchFamily="34" charset="0"/>
              </a:rPr>
              <a:t>PLUS Loans (parent and grad/professional)</a:t>
            </a:r>
          </a:p>
          <a:p>
            <a:pPr lvl="2">
              <a:buFont typeface="Wingdings" pitchFamily="2" charset="2"/>
              <a:buChar char="§"/>
            </a:pPr>
            <a:r>
              <a:rPr lang="en-US" sz="2800" dirty="0">
                <a:latin typeface="Arial" pitchFamily="34" charset="0"/>
                <a:cs typeface="Arial" pitchFamily="34" charset="0"/>
              </a:rPr>
              <a:t> Add-on of 4.6% with cap of 10.5%.</a:t>
            </a:r>
          </a:p>
          <a:p>
            <a:pPr lvl="2">
              <a:buFont typeface="Wingdings" pitchFamily="2" charset="2"/>
              <a:buChar char="§"/>
            </a:pPr>
            <a:r>
              <a:rPr lang="en-US" sz="2800" dirty="0">
                <a:latin typeface="Arial" pitchFamily="34" charset="0"/>
                <a:cs typeface="Arial" pitchFamily="34" charset="0"/>
              </a:rPr>
              <a:t> 6.41% for this year compared to 7.9</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marL="747713" lvl="1" indent="-347663">
              <a:buFont typeface="Wingdings" pitchFamily="2" charset="2"/>
              <a:buChar char="§"/>
            </a:pPr>
            <a:endParaRPr lang="en-US" sz="2800" dirty="0">
              <a:latin typeface="Arial" pitchFamily="34" charset="0"/>
              <a:cs typeface="Arial" pitchFamily="34" charset="0"/>
            </a:endParaRPr>
          </a:p>
          <a:p>
            <a:pPr>
              <a:buFont typeface="Wingdings" pitchFamily="2" charset="2"/>
              <a:buChar char="§"/>
            </a:pPr>
            <a:endParaRPr lang="en-US" sz="2800" dirty="0">
              <a:latin typeface="Arial" pitchFamily="34" charset="0"/>
              <a:cs typeface="Arial" pitchFamily="34" charset="0"/>
            </a:endParaRPr>
          </a:p>
        </p:txBody>
      </p:sp>
      <p:sp>
        <p:nvSpPr>
          <p:cNvPr id="2" name="Title 1"/>
          <p:cNvSpPr>
            <a:spLocks noGrp="1"/>
          </p:cNvSpPr>
          <p:nvPr>
            <p:ph type="title" idx="4294967295"/>
          </p:nvPr>
        </p:nvSpPr>
        <p:spPr>
          <a:xfrm>
            <a:off x="0" y="414338"/>
            <a:ext cx="9144000" cy="647700"/>
          </a:xfrm>
          <a:prstGeom prst="rect">
            <a:avLst/>
          </a:prstGeom>
        </p:spPr>
        <p:txBody>
          <a:bodyPr>
            <a:normAutofit/>
          </a:bodyPr>
          <a:lstStyle/>
          <a:p>
            <a:r>
              <a:rPr lang="en-US" sz="3600" b="1" dirty="0" smtClean="0">
                <a:solidFill>
                  <a:srgbClr val="404F21"/>
                </a:solidFill>
                <a:latin typeface="Arial" pitchFamily="34" charset="0"/>
                <a:cs typeface="Arial" pitchFamily="34" charset="0"/>
              </a:rPr>
              <a:t>Interest Rates</a:t>
            </a:r>
            <a:endParaRPr lang="en-US" sz="3600" b="1" dirty="0">
              <a:solidFill>
                <a:srgbClr val="404F21"/>
              </a:solidFill>
              <a:latin typeface="Arial" pitchFamily="34" charset="0"/>
              <a:cs typeface="Arial" pitchFamily="34" charset="0"/>
            </a:endParaRPr>
          </a:p>
        </p:txBody>
      </p:sp>
      <p:sp>
        <p:nvSpPr>
          <p:cNvPr id="5"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fld id="{01C4F05D-8D83-4004-9F73-BA5EDC040F5F}" type="slidenum">
              <a:rPr lang="en-US" sz="900" b="1">
                <a:solidFill>
                  <a:schemeClr val="bg1"/>
                </a:solidFill>
                <a:latin typeface="Arial" pitchFamily="34" charset="0"/>
                <a:ea typeface="MS PGothic" pitchFamily="34" charset="-128"/>
              </a:rPr>
              <a:pPr algn="ctr" eaLnBrk="1" hangingPunct="1"/>
              <a:t>17</a:t>
            </a:fld>
            <a:endParaRPr lang="en-US" sz="900" b="1" dirty="0">
              <a:solidFill>
                <a:schemeClr val="bg1"/>
              </a:solidFill>
              <a:latin typeface="Arial" pitchFamily="34" charset="0"/>
              <a:ea typeface="MS PGothic" pitchFamily="34" charset="-128"/>
            </a:endParaRPr>
          </a:p>
        </p:txBody>
      </p:sp>
    </p:spTree>
    <p:extLst>
      <p:ext uri="{BB962C8B-B14F-4D97-AF65-F5344CB8AC3E}">
        <p14:creationId xmlns:p14="http://schemas.microsoft.com/office/powerpoint/2010/main" val="2495820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Rectangle 3"/>
          <p:cNvSpPr>
            <a:spLocks noGrp="1" noChangeArrowheads="1"/>
          </p:cNvSpPr>
          <p:nvPr>
            <p:ph type="title" idx="4294967295"/>
          </p:nvPr>
        </p:nvSpPr>
        <p:spPr bwMode="auto">
          <a:xfrm>
            <a:off x="392112" y="1660566"/>
            <a:ext cx="8305800" cy="1941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600" b="1" dirty="0" smtClean="0">
                <a:solidFill>
                  <a:schemeClr val="accent3">
                    <a:lumMod val="50000"/>
                  </a:schemeClr>
                </a:solidFill>
              </a:rPr>
              <a:t>Sequestration</a:t>
            </a:r>
            <a:br>
              <a:rPr lang="en-GB" sz="6600" b="1" dirty="0" smtClean="0">
                <a:solidFill>
                  <a:schemeClr val="accent3">
                    <a:lumMod val="50000"/>
                  </a:schemeClr>
                </a:solidFill>
              </a:rPr>
            </a:br>
            <a:endParaRPr lang="en-GB" sz="5400" dirty="0" smtClean="0">
              <a:solidFill>
                <a:schemeClr val="accent3">
                  <a:lumMod val="50000"/>
                </a:schemeClr>
              </a:solidFill>
            </a:endParaRPr>
          </a:p>
        </p:txBody>
      </p:sp>
      <p:sp>
        <p:nvSpPr>
          <p:cNvPr id="14340"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1434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F939C99-540F-45F1-95D3-D2CFE5FF3988}" type="slidenum">
              <a:rPr lang="en-US" smtClean="0">
                <a:solidFill>
                  <a:srgbClr val="F2F2F2"/>
                </a:solidFill>
                <a:latin typeface="Arial" charset="0"/>
              </a:rPr>
              <a:pPr eaLnBrk="1" fontAlgn="base" hangingPunct="1">
                <a:spcBef>
                  <a:spcPct val="0"/>
                </a:spcBef>
                <a:spcAft>
                  <a:spcPct val="0"/>
                </a:spcAft>
              </a:pPr>
              <a:t>18</a:t>
            </a:fld>
            <a:endParaRPr lang="en-US" dirty="0" smtClean="0">
              <a:solidFill>
                <a:srgbClr val="F2F2F2"/>
              </a:solidFill>
              <a:latin typeface="Arial" charset="0"/>
            </a:endParaRPr>
          </a:p>
        </p:txBody>
      </p:sp>
    </p:spTree>
    <p:extLst>
      <p:ext uri="{BB962C8B-B14F-4D97-AF65-F5344CB8AC3E}">
        <p14:creationId xmlns:p14="http://schemas.microsoft.com/office/powerpoint/2010/main" val="159132249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A0ADA86-49B6-4C95-9D77-91DE59B7C972}" type="slidenum">
              <a:rPr lang="en-US" smtClean="0">
                <a:solidFill>
                  <a:srgbClr val="F2F2F2"/>
                </a:solidFill>
                <a:latin typeface="Arial" charset="0"/>
              </a:rPr>
              <a:pPr eaLnBrk="1" fontAlgn="base" hangingPunct="1">
                <a:spcBef>
                  <a:spcPct val="0"/>
                </a:spcBef>
                <a:spcAft>
                  <a:spcPct val="0"/>
                </a:spcAft>
              </a:pPr>
              <a:t>19</a:t>
            </a:fld>
            <a:endParaRPr lang="en-US" dirty="0" smtClean="0">
              <a:solidFill>
                <a:srgbClr val="F2F2F2"/>
              </a:solidFill>
              <a:latin typeface="Arial" charset="0"/>
            </a:endParaRPr>
          </a:p>
        </p:txBody>
      </p:sp>
      <p:sp>
        <p:nvSpPr>
          <p:cNvPr id="3" name="Rectangle 2"/>
          <p:cNvSpPr/>
          <p:nvPr/>
        </p:nvSpPr>
        <p:spPr>
          <a:xfrm>
            <a:off x="309996" y="969169"/>
            <a:ext cx="8610599" cy="8309967"/>
          </a:xfrm>
          <a:prstGeom prst="rect">
            <a:avLst/>
          </a:prstGeom>
        </p:spPr>
        <p:txBody>
          <a:bodyPr wrap="square">
            <a:spAutoFit/>
          </a:bodyPr>
          <a:lstStyle/>
          <a:p>
            <a:pPr marL="457200" indent="-457200">
              <a:buFont typeface="Wingdings" pitchFamily="2" charset="2"/>
              <a:buChar char="§"/>
            </a:pPr>
            <a:r>
              <a:rPr lang="en-US" sz="2800" dirty="0" smtClean="0">
                <a:latin typeface="Arial" charset="0"/>
              </a:rPr>
              <a:t>TEACH Grant </a:t>
            </a:r>
            <a:r>
              <a:rPr lang="en-US" sz="2800" dirty="0">
                <a:latin typeface="Arial" charset="0"/>
              </a:rPr>
              <a:t>awards </a:t>
            </a:r>
            <a:r>
              <a:rPr lang="en-US" sz="2800" dirty="0" smtClean="0">
                <a:latin typeface="Arial" charset="0"/>
              </a:rPr>
              <a:t>reduced </a:t>
            </a:r>
            <a:r>
              <a:rPr lang="en-US" sz="2800" dirty="0">
                <a:latin typeface="Arial" charset="0"/>
              </a:rPr>
              <a:t>by </a:t>
            </a:r>
            <a:r>
              <a:rPr lang="en-US" sz="2800" dirty="0" smtClean="0">
                <a:latin typeface="Arial" charset="0"/>
              </a:rPr>
              <a:t>6.0 percent for FY 2013 and </a:t>
            </a:r>
            <a:r>
              <a:rPr lang="en-US" sz="2800" strike="sngStrike" dirty="0" smtClean="0">
                <a:latin typeface="Arial" charset="0"/>
              </a:rPr>
              <a:t>7.2 percent</a:t>
            </a:r>
            <a:r>
              <a:rPr lang="en-US" sz="2800" dirty="0" smtClean="0">
                <a:latin typeface="Arial" charset="0"/>
              </a:rPr>
              <a:t> 0.89 percent for FY 2014</a:t>
            </a:r>
          </a:p>
          <a:p>
            <a:pPr marL="457200" indent="-457200">
              <a:buFont typeface="Wingdings" pitchFamily="2" charset="2"/>
              <a:buChar char="§"/>
            </a:pPr>
            <a:endParaRPr lang="en-US" sz="2800" dirty="0" smtClean="0">
              <a:latin typeface="Arial" charset="0"/>
            </a:endParaRPr>
          </a:p>
          <a:p>
            <a:pPr marL="457200" indent="-457200">
              <a:buFont typeface="Wingdings" pitchFamily="2" charset="2"/>
              <a:buChar char="§"/>
            </a:pPr>
            <a:r>
              <a:rPr lang="en-US" sz="2800" dirty="0" smtClean="0">
                <a:latin typeface="Arial" charset="0"/>
              </a:rPr>
              <a:t>Iraq-Afghanistan </a:t>
            </a:r>
            <a:r>
              <a:rPr lang="en-US" sz="2800" dirty="0">
                <a:latin typeface="Arial" charset="0"/>
              </a:rPr>
              <a:t>Service Grant awards reduced by 10.0 </a:t>
            </a:r>
            <a:r>
              <a:rPr lang="en-US" sz="2800" dirty="0" smtClean="0">
                <a:latin typeface="Arial" charset="0"/>
              </a:rPr>
              <a:t>percent for </a:t>
            </a:r>
            <a:r>
              <a:rPr lang="en-US" sz="2800" dirty="0">
                <a:latin typeface="Arial" charset="0"/>
              </a:rPr>
              <a:t>FY 2013 and 7.2 percent for FY </a:t>
            </a:r>
            <a:r>
              <a:rPr lang="en-US" sz="2800" dirty="0" smtClean="0">
                <a:latin typeface="Arial" charset="0"/>
              </a:rPr>
              <a:t>2014.</a:t>
            </a:r>
          </a:p>
          <a:p>
            <a:pPr lvl="1" indent="-457200">
              <a:buFont typeface="Wingdings" pitchFamily="2" charset="2"/>
              <a:buChar char="§"/>
            </a:pPr>
            <a:endParaRPr lang="en-US" sz="2800" dirty="0" smtClean="0">
              <a:latin typeface="Arial" charset="0"/>
              <a:cs typeface="Arial" pitchFamily="34" charset="0"/>
            </a:endParaRPr>
          </a:p>
          <a:p>
            <a:pPr lvl="1" indent="-457200">
              <a:buFont typeface="Wingdings" pitchFamily="2" charset="2"/>
              <a:buChar char="§"/>
            </a:pPr>
            <a:r>
              <a:rPr lang="en-US" sz="2800" dirty="0" smtClean="0">
                <a:latin typeface="Arial" charset="0"/>
                <a:cs typeface="Arial" pitchFamily="34" charset="0"/>
              </a:rPr>
              <a:t>New </a:t>
            </a:r>
            <a:r>
              <a:rPr lang="en-US" sz="2800" dirty="0">
                <a:latin typeface="Arial" charset="0"/>
                <a:cs typeface="Arial" pitchFamily="34" charset="0"/>
              </a:rPr>
              <a:t>percent for grants first disbursed </a:t>
            </a:r>
            <a:r>
              <a:rPr lang="en-US" sz="2800" dirty="0">
                <a:latin typeface="Arial" charset="0"/>
              </a:rPr>
              <a:t>on or after October  1, 2014 and before October 1, 2015.</a:t>
            </a:r>
          </a:p>
          <a:p>
            <a:pPr marL="457200" indent="-457200">
              <a:buFont typeface="Wingdings" pitchFamily="2" charset="2"/>
              <a:buChar char="§"/>
            </a:pPr>
            <a:endParaRPr lang="en-US" sz="2800" dirty="0" smtClean="0">
              <a:latin typeface="Arial" charset="0"/>
            </a:endParaRPr>
          </a:p>
          <a:p>
            <a:pPr marL="457200" indent="-457200">
              <a:buFont typeface="Wingdings" pitchFamily="2" charset="2"/>
              <a:buChar char="§"/>
            </a:pPr>
            <a:r>
              <a:rPr lang="en-US" sz="2800" dirty="0" smtClean="0">
                <a:latin typeface="Arial" charset="0"/>
              </a:rPr>
              <a:t>Reductions based on date when the first disbursement is made.</a:t>
            </a:r>
          </a:p>
          <a:p>
            <a:endParaRPr lang="en-US" sz="2800" dirty="0" smtClean="0">
              <a:latin typeface="Arial" charset="0"/>
            </a:endParaRPr>
          </a:p>
          <a:p>
            <a:pPr marL="457200" indent="-457200">
              <a:buFont typeface="Wingdings" pitchFamily="2" charset="2"/>
              <a:buChar char="§"/>
            </a:pPr>
            <a:endParaRPr lang="en-US" sz="2800" dirty="0">
              <a:latin typeface="Arial" charset="0"/>
            </a:endParaRPr>
          </a:p>
          <a:p>
            <a:endParaRPr lang="en-US" sz="3200" dirty="0" smtClean="0">
              <a:latin typeface="Arial" charset="0"/>
            </a:endParaRPr>
          </a:p>
          <a:p>
            <a:pPr lvl="1"/>
            <a:endParaRPr lang="en-US" dirty="0"/>
          </a:p>
          <a:p>
            <a:pPr marL="1371600" lvl="2" indent="-457200">
              <a:buFont typeface="Wingdings" pitchFamily="2" charset="2"/>
              <a:buChar char="§"/>
              <a:defRPr/>
            </a:pPr>
            <a:endParaRPr lang="en-US" sz="2800" dirty="0">
              <a:latin typeface="Arial" pitchFamily="34" charset="0"/>
              <a:cs typeface="Arial" pitchFamily="34" charset="0"/>
            </a:endParaRPr>
          </a:p>
          <a:p>
            <a:pPr marL="1371600" lvl="2" indent="-457200">
              <a:buFont typeface="Wingdings" pitchFamily="2" charset="2"/>
              <a:buChar char="§"/>
              <a:defRPr/>
            </a:pPr>
            <a:endParaRPr lang="en-US" sz="2800" dirty="0">
              <a:latin typeface="Arial" pitchFamily="34" charset="0"/>
              <a:cs typeface="Arial" pitchFamily="34" charset="0"/>
            </a:endParaRPr>
          </a:p>
          <a:p>
            <a:pPr>
              <a:defRPr/>
            </a:pPr>
            <a:endParaRPr lang="en-US" dirty="0">
              <a:cs typeface="Arial" pitchFamily="34" charset="0"/>
            </a:endParaRPr>
          </a:p>
          <a:p>
            <a:pPr>
              <a:defRPr/>
            </a:pPr>
            <a:endParaRPr lang="en-US" dirty="0">
              <a:cs typeface="Arial" pitchFamily="34" charset="0"/>
            </a:endParaRPr>
          </a:p>
        </p:txBody>
      </p:sp>
      <p:sp>
        <p:nvSpPr>
          <p:cNvPr id="15364" name="TextBox 3"/>
          <p:cNvSpPr txBox="1">
            <a:spLocks noChangeArrowheads="1"/>
          </p:cNvSpPr>
          <p:nvPr/>
        </p:nvSpPr>
        <p:spPr bwMode="auto">
          <a:xfrm>
            <a:off x="2968624" y="323056"/>
            <a:ext cx="379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a:solidFill>
                  <a:srgbClr val="404F21"/>
                </a:solidFill>
                <a:latin typeface="Arial" charset="0"/>
              </a:rPr>
              <a:t>Sequestration</a:t>
            </a:r>
          </a:p>
        </p:txBody>
      </p:sp>
    </p:spTree>
    <p:extLst>
      <p:ext uri="{BB962C8B-B14F-4D97-AF65-F5344CB8AC3E}">
        <p14:creationId xmlns:p14="http://schemas.microsoft.com/office/powerpoint/2010/main" val="363144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Rectangle 3"/>
          <p:cNvSpPr>
            <a:spLocks noGrp="1" noChangeArrowheads="1"/>
          </p:cNvSpPr>
          <p:nvPr>
            <p:ph type="title" idx="4294967295"/>
          </p:nvPr>
        </p:nvSpPr>
        <p:spPr bwMode="auto">
          <a:xfrm>
            <a:off x="392112" y="1660566"/>
            <a:ext cx="8305800" cy="30491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0" dirty="0" smtClean="0">
                <a:solidFill>
                  <a:srgbClr val="00CC99"/>
                </a:solidFill>
              </a:rPr>
              <a:t/>
            </a:r>
            <a:br>
              <a:rPr lang="en-GB" sz="6000" dirty="0" smtClean="0">
                <a:solidFill>
                  <a:srgbClr val="00CC99"/>
                </a:solidFill>
              </a:rPr>
            </a:br>
            <a:r>
              <a:rPr lang="en-GB" sz="6600" b="1" dirty="0" smtClean="0">
                <a:solidFill>
                  <a:schemeClr val="accent3">
                    <a:lumMod val="50000"/>
                  </a:schemeClr>
                </a:solidFill>
              </a:rPr>
              <a:t>GAINFUL EMPLOYMENT</a:t>
            </a:r>
            <a:endParaRPr lang="en-GB" sz="6600" dirty="0" smtClean="0">
              <a:solidFill>
                <a:schemeClr val="accent3">
                  <a:lumMod val="50000"/>
                </a:schemeClr>
              </a:solidFill>
            </a:endParaRPr>
          </a:p>
        </p:txBody>
      </p:sp>
      <p:sp>
        <p:nvSpPr>
          <p:cNvPr id="14340"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1434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F939C99-540F-45F1-95D3-D2CFE5FF3988}" type="slidenum">
              <a:rPr lang="en-US" smtClean="0">
                <a:solidFill>
                  <a:srgbClr val="F2F2F2"/>
                </a:solidFill>
                <a:latin typeface="Arial" charset="0"/>
              </a:rPr>
              <a:pPr eaLnBrk="1" fontAlgn="base" hangingPunct="1">
                <a:spcBef>
                  <a:spcPct val="0"/>
                </a:spcBef>
                <a:spcAft>
                  <a:spcPct val="0"/>
                </a:spcAft>
              </a:pPr>
              <a:t>2</a:t>
            </a:fld>
            <a:endParaRPr lang="en-US" dirty="0" smtClean="0">
              <a:solidFill>
                <a:srgbClr val="F2F2F2"/>
              </a:solidFill>
              <a:latin typeface="Arial" charset="0"/>
            </a:endParaRPr>
          </a:p>
        </p:txBody>
      </p:sp>
    </p:spTree>
    <p:extLst>
      <p:ext uri="{BB962C8B-B14F-4D97-AF65-F5344CB8AC3E}">
        <p14:creationId xmlns:p14="http://schemas.microsoft.com/office/powerpoint/2010/main" val="415429711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A49FA11-EA34-46B2-8F1D-9E3181D3B8C9}" type="slidenum">
              <a:rPr lang="en-US" smtClean="0">
                <a:solidFill>
                  <a:srgbClr val="F2F2F2"/>
                </a:solidFill>
                <a:latin typeface="Arial" charset="0"/>
              </a:rPr>
              <a:pPr eaLnBrk="1" fontAlgn="base" hangingPunct="1">
                <a:spcBef>
                  <a:spcPct val="0"/>
                </a:spcBef>
                <a:spcAft>
                  <a:spcPct val="0"/>
                </a:spcAft>
              </a:pPr>
              <a:t>20</a:t>
            </a:fld>
            <a:endParaRPr lang="en-US" dirty="0" smtClean="0">
              <a:solidFill>
                <a:srgbClr val="F2F2F2"/>
              </a:solidFill>
              <a:latin typeface="Arial" charset="0"/>
            </a:endParaRPr>
          </a:p>
        </p:txBody>
      </p:sp>
      <p:sp>
        <p:nvSpPr>
          <p:cNvPr id="16387" name="Rectangle 2"/>
          <p:cNvSpPr>
            <a:spLocks noChangeArrowheads="1"/>
          </p:cNvSpPr>
          <p:nvPr/>
        </p:nvSpPr>
        <p:spPr bwMode="auto">
          <a:xfrm>
            <a:off x="0" y="1027331"/>
            <a:ext cx="9144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
              <a:defRPr/>
            </a:pPr>
            <a:r>
              <a:rPr lang="en-US" sz="2800" dirty="0" smtClean="0">
                <a:latin typeface="Arial" pitchFamily="34" charset="0"/>
                <a:cs typeface="Arial" pitchFamily="34" charset="0"/>
              </a:rPr>
              <a:t>Direct Subsidized and Direct Unsubsidized Loan Fee </a:t>
            </a:r>
          </a:p>
          <a:p>
            <a:pPr lvl="1">
              <a:defRPr/>
            </a:pPr>
            <a:endParaRPr lang="en-US" sz="2800" dirty="0" smtClean="0">
              <a:latin typeface="Arial" pitchFamily="34" charset="0"/>
              <a:cs typeface="Arial" pitchFamily="34" charset="0"/>
            </a:endParaRPr>
          </a:p>
          <a:p>
            <a:pPr marL="914400" lvl="1" indent="-457200">
              <a:buFont typeface="Wingdings" pitchFamily="2" charset="2"/>
              <a:buChar char="§"/>
              <a:defRPr/>
            </a:pPr>
            <a:r>
              <a:rPr lang="en-US" sz="2800" dirty="0" smtClean="0">
                <a:latin typeface="Arial" pitchFamily="34" charset="0"/>
                <a:cs typeface="Arial" pitchFamily="34" charset="0"/>
              </a:rPr>
              <a:t>1.051 percent </a:t>
            </a:r>
            <a:r>
              <a:rPr lang="en-US" sz="2800" dirty="0" smtClean="0">
                <a:latin typeface="Arial" charset="0"/>
              </a:rPr>
              <a:t>for loans first disbursed on or after July 1, 2013 and before December 1, 2013;</a:t>
            </a:r>
          </a:p>
          <a:p>
            <a:pPr marL="914400" lvl="1" indent="-457200">
              <a:buFont typeface="Wingdings" pitchFamily="2" charset="2"/>
              <a:buChar char="§"/>
              <a:defRPr/>
            </a:pPr>
            <a:endParaRPr lang="en-US" sz="2800" dirty="0" smtClean="0">
              <a:latin typeface="Arial" pitchFamily="34" charset="0"/>
              <a:cs typeface="Arial" pitchFamily="34" charset="0"/>
            </a:endParaRPr>
          </a:p>
          <a:p>
            <a:pPr marL="914400" lvl="1" indent="-457200">
              <a:buFont typeface="Wingdings" pitchFamily="2" charset="2"/>
              <a:buChar char="§"/>
              <a:defRPr/>
            </a:pPr>
            <a:r>
              <a:rPr lang="en-US" sz="2800" dirty="0" smtClean="0">
                <a:latin typeface="Arial" pitchFamily="34" charset="0"/>
                <a:cs typeface="Arial" pitchFamily="34" charset="0"/>
              </a:rPr>
              <a:t>1.072 percent </a:t>
            </a:r>
            <a:r>
              <a:rPr lang="en-US" sz="2800" dirty="0" smtClean="0">
                <a:latin typeface="Arial" charset="0"/>
              </a:rPr>
              <a:t>for loans first disbursed on or after December </a:t>
            </a:r>
            <a:r>
              <a:rPr lang="en-US" sz="2800" dirty="0">
                <a:latin typeface="Arial" charset="0"/>
              </a:rPr>
              <a:t>1, 2013 and before October 1, </a:t>
            </a:r>
            <a:r>
              <a:rPr lang="en-US" sz="2800" dirty="0" smtClean="0">
                <a:latin typeface="Arial" charset="0"/>
              </a:rPr>
              <a:t>2014</a:t>
            </a:r>
            <a:r>
              <a:rPr lang="en-US" sz="2800" dirty="0">
                <a:latin typeface="Arial" charset="0"/>
              </a:rPr>
              <a:t>;</a:t>
            </a:r>
            <a:endParaRPr lang="en-US" sz="2800" dirty="0" smtClean="0">
              <a:latin typeface="Arial" charset="0"/>
            </a:endParaRPr>
          </a:p>
          <a:p>
            <a:pPr marL="914400" lvl="1" indent="-457200">
              <a:buFont typeface="Wingdings" pitchFamily="2" charset="2"/>
              <a:buChar char="§"/>
              <a:defRPr/>
            </a:pPr>
            <a:endParaRPr lang="en-US" sz="2800" dirty="0" smtClean="0">
              <a:latin typeface="Arial" charset="0"/>
              <a:cs typeface="Arial" pitchFamily="34" charset="0"/>
            </a:endParaRPr>
          </a:p>
          <a:p>
            <a:pPr marL="914400" lvl="1" indent="-457200">
              <a:buFont typeface="Wingdings" pitchFamily="2" charset="2"/>
              <a:buChar char="§"/>
              <a:defRPr/>
            </a:pPr>
            <a:r>
              <a:rPr lang="en-US" sz="2800" dirty="0" smtClean="0">
                <a:latin typeface="Arial" charset="0"/>
                <a:cs typeface="Arial" pitchFamily="34" charset="0"/>
              </a:rPr>
              <a:t>New percent for loans first disbursed </a:t>
            </a:r>
            <a:r>
              <a:rPr lang="en-US" sz="2800" dirty="0">
                <a:latin typeface="Arial" charset="0"/>
              </a:rPr>
              <a:t>on or after </a:t>
            </a:r>
            <a:r>
              <a:rPr lang="en-US" sz="2800" dirty="0" smtClean="0">
                <a:latin typeface="Arial" charset="0"/>
              </a:rPr>
              <a:t>October  </a:t>
            </a:r>
            <a:r>
              <a:rPr lang="en-US" sz="2800" dirty="0">
                <a:latin typeface="Arial" charset="0"/>
              </a:rPr>
              <a:t>1, </a:t>
            </a:r>
            <a:r>
              <a:rPr lang="en-US" sz="2800" dirty="0" smtClean="0">
                <a:latin typeface="Arial" charset="0"/>
              </a:rPr>
              <a:t>2014 </a:t>
            </a:r>
            <a:r>
              <a:rPr lang="en-US" sz="2800" dirty="0">
                <a:latin typeface="Arial" charset="0"/>
              </a:rPr>
              <a:t>and before </a:t>
            </a:r>
            <a:r>
              <a:rPr lang="en-US" sz="2800" dirty="0" smtClean="0">
                <a:latin typeface="Arial" charset="0"/>
              </a:rPr>
              <a:t>October 1, 2015.</a:t>
            </a:r>
            <a:endParaRPr lang="en-US" sz="2800" dirty="0">
              <a:latin typeface="Arial" charset="0"/>
            </a:endParaRPr>
          </a:p>
          <a:p>
            <a:pPr marL="914400" lvl="1" indent="-457200">
              <a:buFont typeface="Wingdings" pitchFamily="2" charset="2"/>
              <a:buChar char="§"/>
              <a:defRPr/>
            </a:pPr>
            <a:endParaRPr lang="en-US" sz="2800" dirty="0">
              <a:latin typeface="Arial" pitchFamily="34" charset="0"/>
              <a:cs typeface="Arial" pitchFamily="34" charset="0"/>
            </a:endParaRPr>
          </a:p>
          <a:p>
            <a:pPr lvl="1">
              <a:defRPr/>
            </a:pPr>
            <a:endParaRPr lang="en-US" dirty="0">
              <a:cs typeface="Arial" pitchFamily="34" charset="0"/>
            </a:endParaRPr>
          </a:p>
        </p:txBody>
      </p:sp>
      <p:sp>
        <p:nvSpPr>
          <p:cNvPr id="17412" name="TextBox 3"/>
          <p:cNvSpPr txBox="1">
            <a:spLocks noChangeArrowheads="1"/>
          </p:cNvSpPr>
          <p:nvPr/>
        </p:nvSpPr>
        <p:spPr bwMode="auto">
          <a:xfrm>
            <a:off x="1676400" y="381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smtClean="0">
                <a:solidFill>
                  <a:srgbClr val="404F21"/>
                </a:solidFill>
                <a:latin typeface="Arial" charset="0"/>
              </a:rPr>
              <a:t>Sequestration </a:t>
            </a:r>
            <a:endParaRPr lang="en-US" sz="3600" b="1" dirty="0">
              <a:solidFill>
                <a:srgbClr val="404F21"/>
              </a:solidFill>
              <a:latin typeface="Arial" charset="0"/>
            </a:endParaRPr>
          </a:p>
        </p:txBody>
      </p:sp>
    </p:spTree>
    <p:extLst>
      <p:ext uri="{BB962C8B-B14F-4D97-AF65-F5344CB8AC3E}">
        <p14:creationId xmlns:p14="http://schemas.microsoft.com/office/powerpoint/2010/main" val="2063700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A49FA11-EA34-46B2-8F1D-9E3181D3B8C9}" type="slidenum">
              <a:rPr lang="en-US" smtClean="0">
                <a:solidFill>
                  <a:srgbClr val="F2F2F2"/>
                </a:solidFill>
                <a:latin typeface="Arial" charset="0"/>
              </a:rPr>
              <a:pPr eaLnBrk="1" fontAlgn="base" hangingPunct="1">
                <a:spcBef>
                  <a:spcPct val="0"/>
                </a:spcBef>
                <a:spcAft>
                  <a:spcPct val="0"/>
                </a:spcAft>
              </a:pPr>
              <a:t>21</a:t>
            </a:fld>
            <a:endParaRPr lang="en-US" dirty="0" smtClean="0">
              <a:solidFill>
                <a:srgbClr val="F2F2F2"/>
              </a:solidFill>
              <a:latin typeface="Arial" charset="0"/>
            </a:endParaRPr>
          </a:p>
        </p:txBody>
      </p:sp>
      <p:sp>
        <p:nvSpPr>
          <p:cNvPr id="16387" name="Rectangle 2"/>
          <p:cNvSpPr>
            <a:spLocks noChangeArrowheads="1"/>
          </p:cNvSpPr>
          <p:nvPr/>
        </p:nvSpPr>
        <p:spPr bwMode="auto">
          <a:xfrm>
            <a:off x="381000" y="1027331"/>
            <a:ext cx="8610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
              <a:defRPr/>
            </a:pPr>
            <a:r>
              <a:rPr lang="en-US" sz="2800" dirty="0" smtClean="0">
                <a:latin typeface="Arial" pitchFamily="34" charset="0"/>
                <a:cs typeface="Arial" pitchFamily="34" charset="0"/>
              </a:rPr>
              <a:t>Direct </a:t>
            </a:r>
            <a:r>
              <a:rPr lang="en-US" sz="2800" dirty="0">
                <a:latin typeface="Arial" pitchFamily="34" charset="0"/>
                <a:cs typeface="Arial" pitchFamily="34" charset="0"/>
              </a:rPr>
              <a:t>PLUS </a:t>
            </a:r>
            <a:r>
              <a:rPr lang="en-US" sz="2800" dirty="0" smtClean="0">
                <a:latin typeface="Arial" pitchFamily="34" charset="0"/>
                <a:cs typeface="Arial" pitchFamily="34" charset="0"/>
              </a:rPr>
              <a:t>Loan Fee</a:t>
            </a:r>
          </a:p>
          <a:p>
            <a:pPr marL="457200" indent="-457200">
              <a:buFont typeface="Wingdings" pitchFamily="2" charset="2"/>
              <a:buChar char="§"/>
              <a:defRPr/>
            </a:pPr>
            <a:endParaRPr lang="en-US" sz="2800" dirty="0" smtClean="0">
              <a:latin typeface="Arial" pitchFamily="34" charset="0"/>
              <a:cs typeface="Arial" pitchFamily="34" charset="0"/>
            </a:endParaRPr>
          </a:p>
          <a:p>
            <a:pPr marL="457200" indent="-457200">
              <a:buFont typeface="Wingdings" pitchFamily="2" charset="2"/>
              <a:buChar char="§"/>
              <a:defRPr/>
            </a:pPr>
            <a:r>
              <a:rPr lang="en-US" sz="2800" dirty="0" smtClean="0">
                <a:latin typeface="Arial" pitchFamily="34" charset="0"/>
                <a:cs typeface="Arial" pitchFamily="34" charset="0"/>
              </a:rPr>
              <a:t>4.204 percent </a:t>
            </a:r>
            <a:r>
              <a:rPr lang="en-US" sz="2800" dirty="0">
                <a:latin typeface="Arial" charset="0"/>
              </a:rPr>
              <a:t>for </a:t>
            </a:r>
            <a:r>
              <a:rPr lang="en-US" sz="2800" dirty="0" smtClean="0">
                <a:latin typeface="Arial" charset="0"/>
              </a:rPr>
              <a:t>loans </a:t>
            </a:r>
            <a:r>
              <a:rPr lang="en-US" sz="2800" dirty="0">
                <a:latin typeface="Arial" charset="0"/>
              </a:rPr>
              <a:t>first disbursed </a:t>
            </a:r>
            <a:r>
              <a:rPr lang="en-US" sz="2800" dirty="0" smtClean="0">
                <a:latin typeface="Arial" charset="0"/>
              </a:rPr>
              <a:t>on or after </a:t>
            </a:r>
            <a:r>
              <a:rPr lang="en-US" sz="2800" dirty="0">
                <a:latin typeface="Arial" charset="0"/>
              </a:rPr>
              <a:t>July 1, 2013 and before December 1, </a:t>
            </a:r>
            <a:r>
              <a:rPr lang="en-US" sz="2800" dirty="0" smtClean="0">
                <a:latin typeface="Arial" charset="0"/>
              </a:rPr>
              <a:t>2013;</a:t>
            </a:r>
          </a:p>
          <a:p>
            <a:pPr lvl="1">
              <a:defRPr/>
            </a:pPr>
            <a:endParaRPr lang="en-US" sz="2800" dirty="0" smtClean="0">
              <a:latin typeface="Arial" charset="0"/>
            </a:endParaRPr>
          </a:p>
          <a:p>
            <a:pPr marL="457200" indent="-457200">
              <a:buFont typeface="Wingdings" pitchFamily="2" charset="2"/>
              <a:buChar char="§"/>
              <a:defRPr/>
            </a:pPr>
            <a:r>
              <a:rPr lang="en-US" sz="2800" dirty="0" smtClean="0">
                <a:latin typeface="Arial" pitchFamily="34" charset="0"/>
                <a:cs typeface="Arial" pitchFamily="34" charset="0"/>
              </a:rPr>
              <a:t>4.288 </a:t>
            </a:r>
            <a:r>
              <a:rPr lang="en-US" sz="2800" dirty="0">
                <a:latin typeface="Arial" charset="0"/>
              </a:rPr>
              <a:t>for loans first disbursed on or after December 1, 2013 and before October 1, 2014</a:t>
            </a:r>
            <a:r>
              <a:rPr lang="en-US" sz="2800" dirty="0" smtClean="0">
                <a:latin typeface="Arial" charset="0"/>
              </a:rPr>
              <a:t>.</a:t>
            </a:r>
          </a:p>
          <a:p>
            <a:pPr lvl="1" indent="-457200">
              <a:buFont typeface="Wingdings" pitchFamily="2" charset="2"/>
              <a:buChar char="§"/>
              <a:defRPr/>
            </a:pPr>
            <a:endParaRPr lang="en-US" sz="2800" dirty="0" smtClean="0">
              <a:latin typeface="Arial" charset="0"/>
              <a:cs typeface="Arial" pitchFamily="34" charset="0"/>
            </a:endParaRPr>
          </a:p>
          <a:p>
            <a:pPr lvl="1" indent="-457200">
              <a:buFont typeface="Wingdings" pitchFamily="2" charset="2"/>
              <a:buChar char="§"/>
              <a:defRPr/>
            </a:pPr>
            <a:r>
              <a:rPr lang="en-US" sz="2800" dirty="0" smtClean="0">
                <a:latin typeface="Arial" charset="0"/>
                <a:cs typeface="Arial" pitchFamily="34" charset="0"/>
              </a:rPr>
              <a:t>New </a:t>
            </a:r>
            <a:r>
              <a:rPr lang="en-US" sz="2800" dirty="0">
                <a:latin typeface="Arial" charset="0"/>
                <a:cs typeface="Arial" pitchFamily="34" charset="0"/>
              </a:rPr>
              <a:t>percent for loans first disbursed </a:t>
            </a:r>
            <a:r>
              <a:rPr lang="en-US" sz="2800" dirty="0">
                <a:latin typeface="Arial" charset="0"/>
              </a:rPr>
              <a:t>on or after October  1, 2014 and before October 1, 2015.</a:t>
            </a:r>
          </a:p>
          <a:p>
            <a:pPr marL="457200" indent="-457200">
              <a:buFont typeface="Wingdings" pitchFamily="2" charset="2"/>
              <a:buChar char="§"/>
              <a:defRPr/>
            </a:pPr>
            <a:endParaRPr lang="en-US" sz="2800" dirty="0">
              <a:latin typeface="Arial" pitchFamily="34" charset="0"/>
              <a:cs typeface="Arial" pitchFamily="34" charset="0"/>
            </a:endParaRPr>
          </a:p>
          <a:p>
            <a:pPr>
              <a:defRPr/>
            </a:pPr>
            <a:r>
              <a:rPr lang="en-US" sz="3200" dirty="0" smtClean="0">
                <a:latin typeface="Arial" pitchFamily="34" charset="0"/>
                <a:cs typeface="Arial" pitchFamily="34" charset="0"/>
              </a:rPr>
              <a:t> </a:t>
            </a:r>
            <a:endParaRPr lang="en-US" sz="3200" dirty="0">
              <a:latin typeface="Arial" pitchFamily="34" charset="0"/>
              <a:cs typeface="Arial" pitchFamily="34" charset="0"/>
            </a:endParaRPr>
          </a:p>
          <a:p>
            <a:pPr lvl="1">
              <a:defRPr/>
            </a:pPr>
            <a:endParaRPr lang="en-US" dirty="0">
              <a:cs typeface="Arial" pitchFamily="34" charset="0"/>
            </a:endParaRPr>
          </a:p>
        </p:txBody>
      </p:sp>
      <p:sp>
        <p:nvSpPr>
          <p:cNvPr id="17412" name="TextBox 3"/>
          <p:cNvSpPr txBox="1">
            <a:spLocks noChangeArrowheads="1"/>
          </p:cNvSpPr>
          <p:nvPr/>
        </p:nvSpPr>
        <p:spPr bwMode="auto">
          <a:xfrm>
            <a:off x="1676400" y="381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dirty="0" smtClean="0">
                <a:solidFill>
                  <a:srgbClr val="404F21"/>
                </a:solidFill>
                <a:latin typeface="Arial" charset="0"/>
              </a:rPr>
              <a:t>Sequestration FY 2013</a:t>
            </a:r>
            <a:endParaRPr lang="en-US" sz="3600" b="1" dirty="0">
              <a:solidFill>
                <a:srgbClr val="404F21"/>
              </a:solidFill>
              <a:latin typeface="Arial" charset="0"/>
            </a:endParaRPr>
          </a:p>
        </p:txBody>
      </p:sp>
    </p:spTree>
    <p:extLst>
      <p:ext uri="{BB962C8B-B14F-4D97-AF65-F5344CB8AC3E}">
        <p14:creationId xmlns:p14="http://schemas.microsoft.com/office/powerpoint/2010/main" val="545195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3" name="Rectangle 3"/>
          <p:cNvSpPr>
            <a:spLocks noGrp="1" noChangeArrowheads="1"/>
          </p:cNvSpPr>
          <p:nvPr>
            <p:ph type="title" idx="4294967295"/>
          </p:nvPr>
        </p:nvSpPr>
        <p:spPr bwMode="auto">
          <a:xfrm>
            <a:off x="152400" y="836196"/>
            <a:ext cx="8839199" cy="50804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0" dirty="0" smtClean="0">
                <a:solidFill>
                  <a:srgbClr val="00CC99"/>
                </a:solidFill>
              </a:rPr>
              <a:t/>
            </a:r>
            <a:br>
              <a:rPr lang="en-GB" sz="6000" dirty="0" smtClean="0">
                <a:solidFill>
                  <a:srgbClr val="00CC99"/>
                </a:solidFill>
              </a:rPr>
            </a:br>
            <a:r>
              <a:rPr lang="en-GB" sz="6600" b="1" dirty="0" smtClean="0">
                <a:solidFill>
                  <a:schemeClr val="accent3">
                    <a:lumMod val="50000"/>
                  </a:schemeClr>
                </a:solidFill>
              </a:rPr>
              <a:t>Defense of Marriage Act </a:t>
            </a:r>
            <a:br>
              <a:rPr lang="en-GB" sz="6600" b="1" dirty="0" smtClean="0">
                <a:solidFill>
                  <a:schemeClr val="accent3">
                    <a:lumMod val="50000"/>
                  </a:schemeClr>
                </a:solidFill>
              </a:rPr>
            </a:br>
            <a:r>
              <a:rPr lang="en-GB" sz="6600" b="1" dirty="0" smtClean="0">
                <a:solidFill>
                  <a:schemeClr val="accent3">
                    <a:lumMod val="50000"/>
                  </a:schemeClr>
                </a:solidFill>
              </a:rPr>
              <a:t>(DOMA) </a:t>
            </a:r>
            <a:br>
              <a:rPr lang="en-GB" sz="6600" b="1" dirty="0" smtClean="0">
                <a:solidFill>
                  <a:schemeClr val="accent3">
                    <a:lumMod val="50000"/>
                  </a:schemeClr>
                </a:solidFill>
              </a:rPr>
            </a:br>
            <a:r>
              <a:rPr lang="en-GB" sz="6600" b="1" dirty="0" smtClean="0">
                <a:solidFill>
                  <a:schemeClr val="accent3">
                    <a:lumMod val="50000"/>
                  </a:schemeClr>
                </a:solidFill>
              </a:rPr>
              <a:t> </a:t>
            </a:r>
            <a:br>
              <a:rPr lang="en-GB" sz="6600" b="1" dirty="0" smtClean="0">
                <a:solidFill>
                  <a:schemeClr val="accent3">
                    <a:lumMod val="50000"/>
                  </a:schemeClr>
                </a:solidFill>
              </a:rPr>
            </a:br>
            <a:endParaRPr lang="en-GB" sz="6600" dirty="0" smtClean="0">
              <a:solidFill>
                <a:schemeClr val="accent3">
                  <a:lumMod val="50000"/>
                </a:schemeClr>
              </a:solidFill>
            </a:endParaRPr>
          </a:p>
        </p:txBody>
      </p:sp>
      <p:sp>
        <p:nvSpPr>
          <p:cNvPr id="20484"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2048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77E2717-983A-4D39-A8F5-A5D1580B6207}" type="slidenum">
              <a:rPr lang="en-US" smtClean="0">
                <a:solidFill>
                  <a:srgbClr val="F2F2F2"/>
                </a:solidFill>
                <a:latin typeface="Arial" charset="0"/>
              </a:rPr>
              <a:pPr eaLnBrk="1" fontAlgn="base" hangingPunct="1">
                <a:spcBef>
                  <a:spcPct val="0"/>
                </a:spcBef>
                <a:spcAft>
                  <a:spcPct val="0"/>
                </a:spcAft>
              </a:pPr>
              <a:t>22</a:t>
            </a:fld>
            <a:endParaRPr lang="en-US" dirty="0" smtClean="0">
              <a:solidFill>
                <a:srgbClr val="F2F2F2"/>
              </a:solidFill>
              <a:latin typeface="Arial" charset="0"/>
            </a:endParaRPr>
          </a:p>
        </p:txBody>
      </p:sp>
    </p:spTree>
    <p:extLst>
      <p:ext uri="{BB962C8B-B14F-4D97-AF65-F5344CB8AC3E}">
        <p14:creationId xmlns:p14="http://schemas.microsoft.com/office/powerpoint/2010/main" val="37431391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A49FA11-EA34-46B2-8F1D-9E3181D3B8C9}" type="slidenum">
              <a:rPr lang="en-US" smtClean="0">
                <a:solidFill>
                  <a:srgbClr val="F2F2F2"/>
                </a:solidFill>
                <a:latin typeface="Arial" charset="0"/>
              </a:rPr>
              <a:pPr eaLnBrk="1" fontAlgn="base" hangingPunct="1">
                <a:spcBef>
                  <a:spcPct val="0"/>
                </a:spcBef>
                <a:spcAft>
                  <a:spcPct val="0"/>
                </a:spcAft>
              </a:pPr>
              <a:t>23</a:t>
            </a:fld>
            <a:endParaRPr lang="en-US" dirty="0" smtClean="0">
              <a:solidFill>
                <a:srgbClr val="F2F2F2"/>
              </a:solidFill>
              <a:latin typeface="Arial" charset="0"/>
            </a:endParaRPr>
          </a:p>
        </p:txBody>
      </p:sp>
      <p:sp>
        <p:nvSpPr>
          <p:cNvPr id="16387" name="Rectangle 2"/>
          <p:cNvSpPr>
            <a:spLocks noChangeArrowheads="1"/>
          </p:cNvSpPr>
          <p:nvPr/>
        </p:nvSpPr>
        <p:spPr bwMode="auto">
          <a:xfrm>
            <a:off x="528851" y="1600200"/>
            <a:ext cx="8081749"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66738" lvl="1" indent="-334963">
              <a:lnSpc>
                <a:spcPct val="110000"/>
              </a:lnSpc>
              <a:buFont typeface="Wingdings" pitchFamily="2" charset="2"/>
              <a:buChar char="§"/>
            </a:pPr>
            <a:r>
              <a:rPr lang="en-US" sz="2800" dirty="0" smtClean="0">
                <a:latin typeface="Arial" charset="0"/>
                <a:cs typeface="Arial" charset="0"/>
              </a:rPr>
              <a:t>In June the Supreme </a:t>
            </a:r>
            <a:r>
              <a:rPr lang="en-US" sz="2800" dirty="0">
                <a:latin typeface="Arial" charset="0"/>
                <a:cs typeface="Arial" charset="0"/>
              </a:rPr>
              <a:t>Court struck down section 3 of the Defense of Marriage Act (DOMA) that provided that for purposes of federal programs, a marriage can only be between one man and one woman</a:t>
            </a:r>
          </a:p>
          <a:p>
            <a:pPr marL="566738" lvl="1" indent="-334963">
              <a:lnSpc>
                <a:spcPct val="110000"/>
              </a:lnSpc>
              <a:buFont typeface="Wingdings" pitchFamily="2" charset="2"/>
              <a:buChar char="§"/>
            </a:pPr>
            <a:endParaRPr lang="en-US" sz="2800" dirty="0" smtClean="0">
              <a:latin typeface="Arial" charset="0"/>
              <a:cs typeface="Arial" charset="0"/>
            </a:endParaRPr>
          </a:p>
          <a:p>
            <a:pPr marL="566738" lvl="1" indent="-334963">
              <a:lnSpc>
                <a:spcPct val="110000"/>
              </a:lnSpc>
              <a:buFont typeface="Wingdings" pitchFamily="2" charset="2"/>
              <a:buChar char="§"/>
            </a:pPr>
            <a:r>
              <a:rPr lang="en-US" sz="2800" dirty="0" smtClean="0">
                <a:latin typeface="Arial" charset="0"/>
                <a:cs typeface="Arial" charset="0"/>
              </a:rPr>
              <a:t>See Dear Colleague Letter GEN-13-25 published on December 13. </a:t>
            </a:r>
            <a:endParaRPr lang="en-US" sz="2800" dirty="0">
              <a:latin typeface="Arial" charset="0"/>
              <a:cs typeface="Arial" charset="0"/>
            </a:endParaRPr>
          </a:p>
          <a:p>
            <a:pPr lvl="1">
              <a:defRPr/>
            </a:pPr>
            <a:endParaRPr lang="en-US" sz="3200" dirty="0">
              <a:cs typeface="Arial" pitchFamily="34" charset="0"/>
            </a:endParaRPr>
          </a:p>
        </p:txBody>
      </p:sp>
      <p:sp>
        <p:nvSpPr>
          <p:cNvPr id="17412" name="TextBox 3"/>
          <p:cNvSpPr txBox="1">
            <a:spLocks noChangeArrowheads="1"/>
          </p:cNvSpPr>
          <p:nvPr/>
        </p:nvSpPr>
        <p:spPr bwMode="auto">
          <a:xfrm>
            <a:off x="381000" y="3810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dirty="0">
                <a:latin typeface="Arial" panose="020B0604020202020204" pitchFamily="34" charset="0"/>
                <a:cs typeface="Arial" panose="020B0604020202020204" pitchFamily="34" charset="0"/>
              </a:rPr>
              <a:t>Implementation of the Supreme Court’s Defense of Marriage Act </a:t>
            </a:r>
            <a:r>
              <a:rPr lang="en-US" sz="3200" b="1" dirty="0" smtClean="0">
                <a:latin typeface="Arial" pitchFamily="34" charset="0"/>
                <a:cs typeface="Arial" pitchFamily="34" charset="0"/>
              </a:rPr>
              <a:t>Decision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349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A49FA11-EA34-46B2-8F1D-9E3181D3B8C9}" type="slidenum">
              <a:rPr lang="en-US" smtClean="0">
                <a:solidFill>
                  <a:srgbClr val="F2F2F2"/>
                </a:solidFill>
                <a:latin typeface="Arial" charset="0"/>
              </a:rPr>
              <a:pPr eaLnBrk="1" fontAlgn="base" hangingPunct="1">
                <a:spcBef>
                  <a:spcPct val="0"/>
                </a:spcBef>
                <a:spcAft>
                  <a:spcPct val="0"/>
                </a:spcAft>
              </a:pPr>
              <a:t>24</a:t>
            </a:fld>
            <a:endParaRPr lang="en-US" dirty="0" smtClean="0">
              <a:solidFill>
                <a:srgbClr val="F2F2F2"/>
              </a:solidFill>
              <a:latin typeface="Arial" charset="0"/>
            </a:endParaRPr>
          </a:p>
        </p:txBody>
      </p:sp>
      <p:sp>
        <p:nvSpPr>
          <p:cNvPr id="16387" name="Rectangle 2"/>
          <p:cNvSpPr>
            <a:spLocks noChangeArrowheads="1"/>
          </p:cNvSpPr>
          <p:nvPr/>
        </p:nvSpPr>
        <p:spPr bwMode="auto">
          <a:xfrm>
            <a:off x="152400" y="1600200"/>
            <a:ext cx="88392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85813" lvl="2" indent="-334963">
              <a:lnSpc>
                <a:spcPct val="110000"/>
              </a:lnSpc>
              <a:buFont typeface="Wingdings" pitchFamily="2" charset="2"/>
              <a:buChar char="§"/>
            </a:pPr>
            <a:r>
              <a:rPr lang="en-US" sz="2800" dirty="0" smtClean="0">
                <a:latin typeface="Arial" charset="0"/>
                <a:cs typeface="Arial" charset="0"/>
              </a:rPr>
              <a:t>2014-2015 </a:t>
            </a:r>
            <a:r>
              <a:rPr lang="en-US" sz="2800" dirty="0">
                <a:latin typeface="Arial" charset="0"/>
                <a:cs typeface="Arial" charset="0"/>
              </a:rPr>
              <a:t>FAFSA –</a:t>
            </a:r>
          </a:p>
          <a:p>
            <a:pPr marL="785813" lvl="2" indent="-334963">
              <a:lnSpc>
                <a:spcPct val="110000"/>
              </a:lnSpc>
              <a:buFont typeface="Wingdings" pitchFamily="2" charset="2"/>
              <a:buChar char="§"/>
            </a:pPr>
            <a:r>
              <a:rPr lang="en-US" sz="2800" dirty="0" smtClean="0">
                <a:latin typeface="Arial" charset="0"/>
                <a:cs typeface="Arial" charset="0"/>
              </a:rPr>
              <a:t>All </a:t>
            </a:r>
            <a:r>
              <a:rPr lang="en-US" sz="2800" dirty="0">
                <a:latin typeface="Arial" charset="0"/>
                <a:cs typeface="Arial" charset="0"/>
              </a:rPr>
              <a:t>responses must be consistent with legal marital </a:t>
            </a:r>
            <a:r>
              <a:rPr lang="en-US" sz="2800" dirty="0" smtClean="0">
                <a:latin typeface="Arial" charset="0"/>
                <a:cs typeface="Arial" charset="0"/>
              </a:rPr>
              <a:t>status</a:t>
            </a:r>
          </a:p>
          <a:p>
            <a:pPr marL="785813" lvl="2" indent="-334963">
              <a:lnSpc>
                <a:spcPct val="110000"/>
              </a:lnSpc>
              <a:buFont typeface="Wingdings" pitchFamily="2" charset="2"/>
              <a:buChar char="§"/>
            </a:pPr>
            <a:endParaRPr lang="en-US" sz="2800" dirty="0" smtClean="0">
              <a:latin typeface="Arial" charset="0"/>
              <a:cs typeface="Arial" charset="0"/>
            </a:endParaRPr>
          </a:p>
          <a:p>
            <a:pPr marL="785813" lvl="2" indent="-334963">
              <a:lnSpc>
                <a:spcPct val="110000"/>
              </a:lnSpc>
              <a:buFont typeface="Wingdings" pitchFamily="2" charset="2"/>
              <a:buChar char="§"/>
            </a:pPr>
            <a:r>
              <a:rPr lang="en-US" sz="2800" dirty="0" smtClean="0">
                <a:latin typeface="Arial" charset="0"/>
                <a:cs typeface="Arial" charset="0"/>
              </a:rPr>
              <a:t>2013-2014 </a:t>
            </a:r>
            <a:r>
              <a:rPr lang="en-US" sz="2800" dirty="0">
                <a:latin typeface="Arial" charset="0"/>
                <a:cs typeface="Arial" charset="0"/>
              </a:rPr>
              <a:t>FAFSA –</a:t>
            </a:r>
          </a:p>
          <a:p>
            <a:pPr marL="1016000" lvl="3" indent="-334963">
              <a:lnSpc>
                <a:spcPct val="110000"/>
              </a:lnSpc>
              <a:buFont typeface="Wingdings" pitchFamily="2" charset="2"/>
              <a:buChar char="§"/>
            </a:pPr>
            <a:r>
              <a:rPr lang="en-US" sz="2800" dirty="0">
                <a:latin typeface="Arial" charset="0"/>
                <a:cs typeface="Arial" charset="0"/>
              </a:rPr>
              <a:t>New filers - All responses must be consistent with legal marital status</a:t>
            </a:r>
          </a:p>
          <a:p>
            <a:pPr marL="1016000" lvl="3" indent="-334963">
              <a:lnSpc>
                <a:spcPct val="110000"/>
              </a:lnSpc>
              <a:buFont typeface="Wingdings" pitchFamily="2" charset="2"/>
              <a:buChar char="§"/>
            </a:pPr>
            <a:r>
              <a:rPr lang="en-US" sz="2800" dirty="0">
                <a:latin typeface="Arial" charset="0"/>
                <a:cs typeface="Arial" charset="0"/>
              </a:rPr>
              <a:t>Earlier filers – If legally married when FAFSA was initially filed may change marital status</a:t>
            </a:r>
          </a:p>
          <a:p>
            <a:pPr marL="1016000" lvl="3" indent="-334963">
              <a:lnSpc>
                <a:spcPct val="110000"/>
              </a:lnSpc>
              <a:buFont typeface="Wingdings" pitchFamily="2" charset="2"/>
              <a:buChar char="§"/>
            </a:pPr>
            <a:endParaRPr lang="en-US" sz="2800" dirty="0" smtClean="0">
              <a:latin typeface="Arial" charset="0"/>
              <a:cs typeface="Arial" charset="0"/>
            </a:endParaRPr>
          </a:p>
          <a:p>
            <a:pPr marL="1016000" lvl="3" indent="-334963">
              <a:lnSpc>
                <a:spcPct val="110000"/>
              </a:lnSpc>
              <a:buFont typeface="Wingdings" pitchFamily="2" charset="2"/>
              <a:buChar char="§"/>
            </a:pPr>
            <a:endParaRPr lang="en-US" sz="2800" dirty="0">
              <a:latin typeface="Arial" charset="0"/>
              <a:cs typeface="Arial" charset="0"/>
            </a:endParaRPr>
          </a:p>
          <a:p>
            <a:pPr marL="450850" lvl="2" indent="0">
              <a:lnSpc>
                <a:spcPct val="110000"/>
              </a:lnSpc>
              <a:buNone/>
            </a:pPr>
            <a:endParaRPr lang="en-US" sz="3200" dirty="0">
              <a:latin typeface="Arial" charset="0"/>
              <a:cs typeface="Arial" charset="0"/>
            </a:endParaRPr>
          </a:p>
          <a:p>
            <a:pPr lvl="1">
              <a:defRPr/>
            </a:pPr>
            <a:endParaRPr lang="en-US" sz="3200" dirty="0">
              <a:cs typeface="Arial" pitchFamily="34" charset="0"/>
            </a:endParaRPr>
          </a:p>
        </p:txBody>
      </p:sp>
      <p:sp>
        <p:nvSpPr>
          <p:cNvPr id="17412" name="TextBox 3"/>
          <p:cNvSpPr txBox="1">
            <a:spLocks noChangeArrowheads="1"/>
          </p:cNvSpPr>
          <p:nvPr/>
        </p:nvSpPr>
        <p:spPr bwMode="auto">
          <a:xfrm>
            <a:off x="381000" y="3810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dirty="0">
                <a:latin typeface="Arial" panose="020B0604020202020204" pitchFamily="34" charset="0"/>
                <a:cs typeface="Arial" panose="020B0604020202020204" pitchFamily="34" charset="0"/>
              </a:rPr>
              <a:t>Implementation of the Supreme Court’s </a:t>
            </a:r>
            <a:r>
              <a:rPr lang="en-US" sz="3200" b="1" dirty="0">
                <a:solidFill>
                  <a:srgbClr val="404F21"/>
                </a:solidFill>
                <a:latin typeface="Arial" pitchFamily="34" charset="0"/>
                <a:cs typeface="Arial" pitchFamily="34" charset="0"/>
              </a:rPr>
              <a:t>Defense of Marriage Act </a:t>
            </a:r>
            <a:r>
              <a:rPr lang="en-US" sz="3200" b="1" dirty="0" smtClean="0">
                <a:solidFill>
                  <a:srgbClr val="404F21"/>
                </a:solidFill>
                <a:latin typeface="Arial" pitchFamily="34" charset="0"/>
                <a:cs typeface="Arial" pitchFamily="34" charset="0"/>
              </a:rPr>
              <a:t>Decision</a:t>
            </a:r>
            <a:endParaRPr lang="en-US" sz="3200" b="1" dirty="0">
              <a:solidFill>
                <a:srgbClr val="404F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264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51025" y="852488"/>
            <a:ext cx="53879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3" name="Rectangle 3"/>
          <p:cNvSpPr>
            <a:spLocks noGrp="1" noChangeArrowheads="1"/>
          </p:cNvSpPr>
          <p:nvPr>
            <p:ph type="title" idx="4294967295"/>
          </p:nvPr>
        </p:nvSpPr>
        <p:spPr bwMode="auto">
          <a:xfrm>
            <a:off x="392113" y="1066800"/>
            <a:ext cx="8305800" cy="3141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600" b="1" dirty="0" smtClean="0">
                <a:solidFill>
                  <a:schemeClr val="accent3">
                    <a:lumMod val="50000"/>
                  </a:schemeClr>
                </a:solidFill>
              </a:rPr>
              <a:t>FAFSA – Parental Information</a:t>
            </a:r>
            <a:br>
              <a:rPr lang="en-GB" sz="6600" b="1" dirty="0" smtClean="0">
                <a:solidFill>
                  <a:schemeClr val="accent3">
                    <a:lumMod val="50000"/>
                  </a:schemeClr>
                </a:solidFill>
              </a:rPr>
            </a:br>
            <a:r>
              <a:rPr lang="en-GB" sz="6600" b="1" dirty="0" smtClean="0">
                <a:solidFill>
                  <a:schemeClr val="accent3">
                    <a:lumMod val="50000"/>
                  </a:schemeClr>
                </a:solidFill>
              </a:rPr>
              <a:t>(DCL GEN-13-12)</a:t>
            </a:r>
          </a:p>
        </p:txBody>
      </p:sp>
      <p:sp>
        <p:nvSpPr>
          <p:cNvPr id="20484" name="Slide Number Placeholder 4"/>
          <p:cNvSpPr txBox="1">
            <a:spLocks noGrp="1"/>
          </p:cNvSpPr>
          <p:nvPr/>
        </p:nvSpPr>
        <p:spPr bwMode="auto">
          <a:xfrm>
            <a:off x="0" y="632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dirty="0">
              <a:latin typeface="Arial" charset="0"/>
              <a:ea typeface="MS PGothic" pitchFamily="34" charset="-128"/>
            </a:endParaRPr>
          </a:p>
        </p:txBody>
      </p:sp>
      <p:sp>
        <p:nvSpPr>
          <p:cNvPr id="2048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25E97C4-0B31-46A2-9FBF-CBAED0E84DB5}" type="slidenum">
              <a:rPr lang="en-US" smtClean="0">
                <a:solidFill>
                  <a:srgbClr val="F2F2F2"/>
                </a:solidFill>
                <a:latin typeface="Arial" charset="0"/>
              </a:rPr>
              <a:pPr eaLnBrk="1" fontAlgn="base" hangingPunct="1">
                <a:spcBef>
                  <a:spcPct val="0"/>
                </a:spcBef>
                <a:spcAft>
                  <a:spcPct val="0"/>
                </a:spcAft>
              </a:pPr>
              <a:t>25</a:t>
            </a:fld>
            <a:endParaRPr lang="en-US" dirty="0" smtClean="0">
              <a:solidFill>
                <a:srgbClr val="F2F2F2"/>
              </a:solidFill>
              <a:latin typeface="Arial" charset="0"/>
            </a:endParaRPr>
          </a:p>
        </p:txBody>
      </p:sp>
    </p:spTree>
    <p:extLst>
      <p:ext uri="{BB962C8B-B14F-4D97-AF65-F5344CB8AC3E}">
        <p14:creationId xmlns:p14="http://schemas.microsoft.com/office/powerpoint/2010/main" val="75712113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81000"/>
            <a:ext cx="9110663" cy="647700"/>
          </a:xfrm>
        </p:spPr>
        <p:txBody>
          <a:bodyPr/>
          <a:lstStyle/>
          <a:p>
            <a:pPr algn="ctr">
              <a:defRPr/>
            </a:pPr>
            <a:r>
              <a:rPr lang="en-US" sz="3600" b="1" dirty="0" smtClean="0">
                <a:solidFill>
                  <a:schemeClr val="tx1"/>
                </a:solidFill>
              </a:rPr>
              <a:t>FAFSA CHANGES – PARENTAL</a:t>
            </a:r>
            <a:r>
              <a:rPr lang="en-US" sz="3600" b="1" dirty="0" smtClean="0"/>
              <a:t> </a:t>
            </a:r>
            <a:r>
              <a:rPr lang="en-US" sz="3600" b="1" dirty="0" smtClean="0">
                <a:solidFill>
                  <a:schemeClr val="tx1"/>
                </a:solidFill>
              </a:rPr>
              <a:t>DATA</a:t>
            </a:r>
            <a:endParaRPr lang="en-US" sz="3600" b="1" dirty="0">
              <a:solidFill>
                <a:schemeClr val="tx1"/>
              </a:solidFill>
            </a:endParaRPr>
          </a:p>
        </p:txBody>
      </p:sp>
      <p:sp>
        <p:nvSpPr>
          <p:cNvPr id="22531" name="Content Placeholder 2"/>
          <p:cNvSpPr>
            <a:spLocks noGrp="1"/>
          </p:cNvSpPr>
          <p:nvPr>
            <p:ph idx="1"/>
          </p:nvPr>
        </p:nvSpPr>
        <p:spPr bwMode="auto">
          <a:xfrm>
            <a:off x="320675" y="1295400"/>
            <a:ext cx="8594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1825" lvl="1" indent="-457200">
              <a:buFont typeface="Wingdings" pitchFamily="2" charset="2"/>
              <a:buChar char="§"/>
              <a:tabLst>
                <a:tab pos="457200" algn="l"/>
              </a:tabLst>
            </a:pPr>
            <a:r>
              <a:rPr lang="en-US" sz="3200" dirty="0" smtClean="0">
                <a:solidFill>
                  <a:schemeClr val="tx1"/>
                </a:solidFill>
                <a:latin typeface="Arial" charset="0"/>
                <a:cs typeface="Arial" charset="0"/>
              </a:rPr>
              <a:t>Collecting parental information from both legal parents will result in fair treatment of all families by eliminating longstanding inequities that were based on the legal relationship of the parents (married or not married) rather than on the parents’ relationship with their child.  </a:t>
            </a:r>
          </a:p>
        </p:txBody>
      </p:sp>
      <p:sp>
        <p:nvSpPr>
          <p:cNvPr id="4" name="Slide Number Placeholder 3"/>
          <p:cNvSpPr>
            <a:spLocks noGrp="1"/>
          </p:cNvSpPr>
          <p:nvPr>
            <p:ph type="sldNum" sz="quarter" idx="10"/>
          </p:nvPr>
        </p:nvSpPr>
        <p:spPr/>
        <p:txBody>
          <a:bodyPr/>
          <a:lstStyle/>
          <a:p>
            <a:pPr>
              <a:defRPr/>
            </a:pPr>
            <a:fld id="{FAB09392-1065-4F1D-8EDD-90F26D1C09AE}" type="slidenum">
              <a:rPr lang="en-US" smtClean="0"/>
              <a:pPr>
                <a:defRPr/>
              </a:pPr>
              <a:t>26</a:t>
            </a:fld>
            <a:endParaRPr lang="en-US" dirty="0"/>
          </a:p>
        </p:txBody>
      </p:sp>
    </p:spTree>
    <p:extLst>
      <p:ext uri="{BB962C8B-B14F-4D97-AF65-F5344CB8AC3E}">
        <p14:creationId xmlns:p14="http://schemas.microsoft.com/office/powerpoint/2010/main" val="308350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81000"/>
            <a:ext cx="9110663" cy="647700"/>
          </a:xfrm>
        </p:spPr>
        <p:txBody>
          <a:bodyPr/>
          <a:lstStyle/>
          <a:p>
            <a:pPr algn="ctr">
              <a:defRPr/>
            </a:pPr>
            <a:r>
              <a:rPr lang="en-US" sz="3600" b="1" dirty="0" smtClean="0">
                <a:solidFill>
                  <a:schemeClr val="tx1"/>
                </a:solidFill>
              </a:rPr>
              <a:t>FAFSA CHANGES – PARENTAL</a:t>
            </a:r>
            <a:r>
              <a:rPr lang="en-US" sz="3600" b="1" dirty="0" smtClean="0"/>
              <a:t> </a:t>
            </a:r>
            <a:r>
              <a:rPr lang="en-US" sz="3600" b="1" dirty="0" smtClean="0">
                <a:solidFill>
                  <a:schemeClr val="tx1"/>
                </a:solidFill>
              </a:rPr>
              <a:t>DATA</a:t>
            </a:r>
            <a:endParaRPr lang="en-US" sz="3600" b="1" dirty="0">
              <a:solidFill>
                <a:schemeClr val="tx1"/>
              </a:solidFill>
            </a:endParaRPr>
          </a:p>
        </p:txBody>
      </p:sp>
      <p:sp>
        <p:nvSpPr>
          <p:cNvPr id="21507" name="Content Placeholder 2"/>
          <p:cNvSpPr>
            <a:spLocks noGrp="1"/>
          </p:cNvSpPr>
          <p:nvPr>
            <p:ph idx="1"/>
          </p:nvPr>
        </p:nvSpPr>
        <p:spPr bwMode="auto">
          <a:xfrm>
            <a:off x="304800" y="1219200"/>
            <a:ext cx="8534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1825" lvl="1" indent="-457200">
              <a:buFont typeface="Wingdings" pitchFamily="2" charset="2"/>
              <a:buChar char="§"/>
              <a:tabLst>
                <a:tab pos="457200" algn="l"/>
              </a:tabLst>
            </a:pPr>
            <a:r>
              <a:rPr lang="en-US" sz="3200" dirty="0" smtClean="0">
                <a:solidFill>
                  <a:schemeClr val="tx1"/>
                </a:solidFill>
                <a:latin typeface="Arial" charset="0"/>
                <a:cs typeface="Arial" charset="0"/>
              </a:rPr>
              <a:t>Beginning with the 2014-2015 FAFSA,  dependent students’ FAFSA must include income and other information about both of the student’s legal parents (biological or adoptive) </a:t>
            </a:r>
            <a:r>
              <a:rPr lang="en-US" sz="3200" u="sng" dirty="0" smtClean="0">
                <a:solidFill>
                  <a:schemeClr val="tx1"/>
                </a:solidFill>
                <a:latin typeface="Arial" charset="0"/>
                <a:cs typeface="Arial" charset="0"/>
              </a:rPr>
              <a:t>if the parents are living together</a:t>
            </a:r>
            <a:r>
              <a:rPr lang="en-US" sz="3200" dirty="0" smtClean="0">
                <a:solidFill>
                  <a:schemeClr val="tx1"/>
                </a:solidFill>
                <a:latin typeface="Arial" charset="0"/>
                <a:cs typeface="Arial" charset="0"/>
              </a:rPr>
              <a:t>, regardless of the parents’ marital status or gender. </a:t>
            </a:r>
          </a:p>
        </p:txBody>
      </p:sp>
      <p:sp>
        <p:nvSpPr>
          <p:cNvPr id="4" name="Slide Number Placeholder 3"/>
          <p:cNvSpPr>
            <a:spLocks noGrp="1"/>
          </p:cNvSpPr>
          <p:nvPr>
            <p:ph type="sldNum" sz="quarter" idx="10"/>
          </p:nvPr>
        </p:nvSpPr>
        <p:spPr/>
        <p:txBody>
          <a:bodyPr/>
          <a:lstStyle/>
          <a:p>
            <a:pPr>
              <a:defRPr/>
            </a:pPr>
            <a:fld id="{3D3A32D2-2E19-4DD1-A118-DE6D3D905EC4}" type="slidenum">
              <a:rPr lang="en-US" smtClean="0"/>
              <a:pPr>
                <a:defRPr/>
              </a:pPr>
              <a:t>27</a:t>
            </a:fld>
            <a:endParaRPr lang="en-US" dirty="0"/>
          </a:p>
        </p:txBody>
      </p:sp>
    </p:spTree>
    <p:extLst>
      <p:ext uri="{BB962C8B-B14F-4D97-AF65-F5344CB8AC3E}">
        <p14:creationId xmlns:p14="http://schemas.microsoft.com/office/powerpoint/2010/main" val="1035362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685800"/>
            <a:ext cx="5105400" cy="5105400"/>
          </a:xfrm>
          <a:prstGeom prst="rect">
            <a:avLst/>
          </a:prstGeom>
        </p:spPr>
      </p:pic>
      <p:sp>
        <p:nvSpPr>
          <p:cNvPr id="7" name="Rectangle 6"/>
          <p:cNvSpPr/>
          <p:nvPr/>
        </p:nvSpPr>
        <p:spPr>
          <a:xfrm>
            <a:off x="783771" y="533400"/>
            <a:ext cx="7696200" cy="54102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0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B12B242-FFEF-42E3-BD2C-5A967BDA388E}" type="slidenum">
              <a:rPr lang="en-US" smtClean="0">
                <a:solidFill>
                  <a:srgbClr val="F2F2F2"/>
                </a:solidFill>
                <a:latin typeface="Arial" charset="0"/>
              </a:rPr>
              <a:pPr eaLnBrk="1" fontAlgn="base" hangingPunct="1">
                <a:spcBef>
                  <a:spcPct val="0"/>
                </a:spcBef>
                <a:spcAft>
                  <a:spcPct val="0"/>
                </a:spcAft>
              </a:pPr>
              <a:t>28</a:t>
            </a:fld>
            <a:endParaRPr lang="en-US" dirty="0" smtClean="0">
              <a:solidFill>
                <a:srgbClr val="F2F2F2"/>
              </a:solidFill>
              <a:latin typeface="Arial" charset="0"/>
            </a:endParaRPr>
          </a:p>
        </p:txBody>
      </p:sp>
      <p:sp>
        <p:nvSpPr>
          <p:cNvPr id="29699" name="Rectangle 3"/>
          <p:cNvSpPr>
            <a:spLocks noGrp="1" noChangeArrowheads="1"/>
          </p:cNvSpPr>
          <p:nvPr>
            <p:ph type="title" idx="4294967295"/>
          </p:nvPr>
        </p:nvSpPr>
        <p:spPr bwMode="auto">
          <a:xfrm>
            <a:off x="0" y="1514475"/>
            <a:ext cx="9144000" cy="4557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0" dirty="0" smtClean="0">
                <a:solidFill>
                  <a:srgbClr val="00CC99"/>
                </a:solidFill>
              </a:rPr>
              <a:t/>
            </a:r>
            <a:br>
              <a:rPr lang="en-GB" sz="6000" dirty="0" smtClean="0">
                <a:solidFill>
                  <a:srgbClr val="00CC99"/>
                </a:solidFill>
              </a:rPr>
            </a:br>
            <a:r>
              <a:rPr lang="en-GB" sz="6600" b="1" dirty="0" smtClean="0">
                <a:solidFill>
                  <a:schemeClr val="accent3">
                    <a:lumMod val="50000"/>
                  </a:schemeClr>
                </a:solidFill>
              </a:rPr>
              <a:t>Regulatory Activity</a:t>
            </a:r>
            <a:r>
              <a:rPr lang="en-GB" sz="5400" b="1" dirty="0" smtClean="0">
                <a:solidFill>
                  <a:srgbClr val="CC3300"/>
                </a:solidFill>
              </a:rPr>
              <a:t/>
            </a:r>
            <a:br>
              <a:rPr lang="en-GB" sz="5400" b="1" dirty="0" smtClean="0">
                <a:solidFill>
                  <a:srgbClr val="CC3300"/>
                </a:solidFill>
              </a:rPr>
            </a:br>
            <a:r>
              <a:rPr lang="en-GB" dirty="0" smtClean="0">
                <a:solidFill>
                  <a:srgbClr val="CC3300"/>
                </a:solidFill>
              </a:rPr>
              <a:t>  </a:t>
            </a:r>
            <a:r>
              <a:rPr lang="en-GB" dirty="0" smtClean="0"/>
              <a:t/>
            </a:r>
            <a:br>
              <a:rPr lang="en-GB" dirty="0" smtClean="0"/>
            </a:br>
            <a:r>
              <a:rPr lang="en-GB" sz="6000" dirty="0" smtClean="0"/>
              <a:t/>
            </a:r>
            <a:br>
              <a:rPr lang="en-GB" sz="6000" dirty="0" smtClean="0"/>
            </a:br>
            <a:r>
              <a:rPr lang="en-GB" sz="6000" dirty="0" smtClean="0"/>
              <a:t> </a:t>
            </a:r>
          </a:p>
        </p:txBody>
      </p:sp>
      <p:sp>
        <p:nvSpPr>
          <p:cNvPr id="29700"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144260754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29</a:t>
            </a:fld>
            <a:endParaRPr lang="en-US" dirty="0"/>
          </a:p>
        </p:txBody>
      </p:sp>
      <p:sp>
        <p:nvSpPr>
          <p:cNvPr id="2" name="Title 1"/>
          <p:cNvSpPr>
            <a:spLocks noGrp="1"/>
          </p:cNvSpPr>
          <p:nvPr>
            <p:ph type="title" idx="4294967295"/>
          </p:nvPr>
        </p:nvSpPr>
        <p:spPr>
          <a:xfrm>
            <a:off x="0" y="381000"/>
            <a:ext cx="9144000" cy="647700"/>
          </a:xfrm>
          <a:prstGeom prst="rect">
            <a:avLst/>
          </a:prstGeom>
        </p:spPr>
        <p:txBody>
          <a:bodyPr>
            <a:normAutofit/>
          </a:bodyPr>
          <a:lstStyle/>
          <a:p>
            <a:r>
              <a:rPr lang="en-US" sz="3600" b="1" dirty="0" smtClean="0">
                <a:solidFill>
                  <a:srgbClr val="404F21"/>
                </a:solidFill>
                <a:latin typeface="Arial" pitchFamily="34" charset="0"/>
                <a:cs typeface="Arial" pitchFamily="34" charset="0"/>
              </a:rPr>
              <a:t>Recent Regulatory Activity</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304800" y="1417637"/>
            <a:ext cx="8229600" cy="4525963"/>
          </a:xfrm>
          <a:prstGeom prst="rect">
            <a:avLst/>
          </a:prstGeom>
        </p:spPr>
        <p:txBody>
          <a:bodyPr>
            <a:noAutofit/>
          </a:bodyPr>
          <a:lstStyle/>
          <a:p>
            <a:pPr>
              <a:buFont typeface="Wingdings" pitchFamily="2" charset="2"/>
              <a:buChar char="§"/>
            </a:pPr>
            <a:r>
              <a:rPr lang="en-US" sz="2800" dirty="0" smtClean="0">
                <a:latin typeface="Arial" panose="020B0604020202020204" pitchFamily="34" charset="0"/>
                <a:cs typeface="Arial" panose="020B0604020202020204" pitchFamily="34" charset="0"/>
              </a:rPr>
              <a:t>Loans I – Final Rule</a:t>
            </a:r>
          </a:p>
          <a:p>
            <a:pPr lvl="1">
              <a:buFont typeface="Wingdings" pitchFamily="2" charset="2"/>
              <a:buChar char="§"/>
            </a:pPr>
            <a:r>
              <a:rPr lang="en-US" dirty="0" smtClean="0">
                <a:latin typeface="Arial" panose="020B0604020202020204" pitchFamily="34" charset="0"/>
                <a:cs typeface="Arial" panose="020B0604020202020204" pitchFamily="34" charset="0"/>
              </a:rPr>
              <a:t>Published on November 1, 2012</a:t>
            </a:r>
          </a:p>
          <a:p>
            <a:pPr lvl="1">
              <a:buFont typeface="Wingdings" pitchFamily="2" charset="2"/>
              <a:buChar char="§"/>
            </a:pPr>
            <a:r>
              <a:rPr lang="en-US" dirty="0" smtClean="0">
                <a:latin typeface="Arial" panose="020B0604020202020204" pitchFamily="34" charset="0"/>
                <a:cs typeface="Arial" panose="020B0604020202020204" pitchFamily="34" charset="0"/>
              </a:rPr>
              <a:t>Pay as You Earn</a:t>
            </a:r>
          </a:p>
          <a:p>
            <a:pPr lvl="1">
              <a:buFont typeface="Wingdings" pitchFamily="2" charset="2"/>
              <a:buChar char="§"/>
            </a:pPr>
            <a:r>
              <a:rPr lang="en-US" dirty="0" smtClean="0">
                <a:latin typeface="Arial" panose="020B0604020202020204" pitchFamily="34" charset="0"/>
                <a:cs typeface="Arial" panose="020B0604020202020204" pitchFamily="34" charset="0"/>
              </a:rPr>
              <a:t>Total and Permanent Disability</a:t>
            </a:r>
          </a:p>
          <a:p>
            <a:pPr>
              <a:buFont typeface="Wingdings" pitchFamily="2" charset="2"/>
              <a:buChar char="§"/>
            </a:pPr>
            <a:endParaRPr lang="en-US" sz="2800" dirty="0" smtClean="0"/>
          </a:p>
        </p:txBody>
      </p:sp>
    </p:spTree>
    <p:extLst>
      <p:ext uri="{BB962C8B-B14F-4D97-AF65-F5344CB8AC3E}">
        <p14:creationId xmlns:p14="http://schemas.microsoft.com/office/powerpoint/2010/main" val="285298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953000" y="2514600"/>
            <a:ext cx="3886200" cy="3810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1000"/>
            <a:ext cx="9144000" cy="1143000"/>
          </a:xfrm>
        </p:spPr>
        <p:txBody>
          <a:bodyPr>
            <a:normAutofit fontScale="90000"/>
          </a:bodyPr>
          <a:lstStyle/>
          <a:p>
            <a:pPr algn="ctr" eaLnBrk="1" hangingPunct="1"/>
            <a:r>
              <a:rPr lang="en-US" sz="2600" dirty="0" smtClean="0">
                <a:latin typeface="+mn-lt"/>
                <a:cs typeface="Times New Roman" pitchFamily="18" charset="0"/>
              </a:rPr>
              <a:t/>
            </a:r>
            <a:br>
              <a:rPr lang="en-US" sz="2600" dirty="0" smtClean="0">
                <a:latin typeface="+mn-lt"/>
                <a:cs typeface="Times New Roman" pitchFamily="18" charset="0"/>
              </a:rPr>
            </a:br>
            <a:r>
              <a:rPr lang="en-US" sz="2600" dirty="0" smtClean="0">
                <a:latin typeface="+mn-lt"/>
                <a:cs typeface="Times New Roman" pitchFamily="18" charset="0"/>
              </a:rPr>
              <a:t/>
            </a:r>
            <a:br>
              <a:rPr lang="en-US" sz="2600" dirty="0" smtClean="0">
                <a:latin typeface="+mn-lt"/>
                <a:cs typeface="Times New Roman" pitchFamily="18" charset="0"/>
              </a:rPr>
            </a:br>
            <a:r>
              <a:rPr lang="en-US" sz="4000" b="1" dirty="0" smtClean="0">
                <a:solidFill>
                  <a:srgbClr val="404F21"/>
                </a:solidFill>
                <a:latin typeface="+mn-lt"/>
                <a:cs typeface="Times New Roman" pitchFamily="18" charset="0"/>
              </a:rPr>
              <a:t>Gainful Employment Statutory Framework</a:t>
            </a:r>
            <a:r>
              <a:rPr lang="en-US" sz="4000" b="1" dirty="0" smtClean="0">
                <a:latin typeface="+mn-lt"/>
                <a:cs typeface="Times New Roman" pitchFamily="18" charset="0"/>
              </a:rPr>
              <a:t/>
            </a:r>
            <a:br>
              <a:rPr lang="en-US" sz="4000" b="1" dirty="0" smtClean="0">
                <a:latin typeface="+mn-lt"/>
                <a:cs typeface="Times New Roman" pitchFamily="18" charset="0"/>
              </a:rPr>
            </a:br>
            <a:r>
              <a:rPr lang="en-US" sz="3600" dirty="0" smtClean="0">
                <a:latin typeface="+mn-lt"/>
              </a:rPr>
              <a:t/>
            </a:r>
            <a:br>
              <a:rPr lang="en-US" sz="3600" dirty="0" smtClean="0">
                <a:latin typeface="+mn-lt"/>
              </a:rPr>
            </a:br>
            <a:endParaRPr lang="en-US" sz="3600" dirty="0" smtClean="0">
              <a:latin typeface="+mn-lt"/>
            </a:endParaRPr>
          </a:p>
        </p:txBody>
      </p:sp>
      <p:sp>
        <p:nvSpPr>
          <p:cNvPr id="17410" name="Content Placeholder 2"/>
          <p:cNvSpPr>
            <a:spLocks noGrp="1"/>
          </p:cNvSpPr>
          <p:nvPr>
            <p:ph idx="1"/>
          </p:nvPr>
        </p:nvSpPr>
        <p:spPr>
          <a:xfrm>
            <a:off x="457200" y="1143000"/>
            <a:ext cx="8229600" cy="954107"/>
          </a:xfrm>
        </p:spPr>
        <p:txBody>
          <a:bodyPr wrap="square">
            <a:spAutoFit/>
          </a:bodyPr>
          <a:lstStyle/>
          <a:p>
            <a:pPr marL="744538" lvl="2" indent="-744538" eaLnBrk="1" hangingPunct="1">
              <a:spcBef>
                <a:spcPct val="0"/>
              </a:spcBef>
              <a:buFont typeface="Wingdings" pitchFamily="2" charset="2"/>
              <a:buChar char="Ø"/>
              <a:defRPr/>
            </a:pPr>
            <a:endParaRPr lang="en-US" sz="2800" dirty="0" smtClean="0">
              <a:latin typeface="Times New Roman" pitchFamily="18" charset="0"/>
              <a:cs typeface="Times New Roman" pitchFamily="18" charset="0"/>
            </a:endParaRPr>
          </a:p>
          <a:p>
            <a:pPr marL="744538" lvl="2" indent="-744538" eaLnBrk="1" hangingPunct="1">
              <a:spcBef>
                <a:spcPct val="0"/>
              </a:spcBef>
              <a:buFont typeface="Wingdings" pitchFamily="2" charset="2"/>
              <a:buChar char="Ø"/>
              <a:defRPr/>
            </a:pPr>
            <a:endParaRPr lang="en-US" sz="2800" dirty="0" smtClean="0">
              <a:latin typeface="Times New Roman" pitchFamily="18" charset="0"/>
              <a:cs typeface="Times New Roman" pitchFamily="18" charset="0"/>
            </a:endParaRPr>
          </a:p>
        </p:txBody>
      </p:sp>
      <p:sp>
        <p:nvSpPr>
          <p:cNvPr id="3076" name="Content Placeholder 2"/>
          <p:cNvSpPr txBox="1">
            <a:spLocks/>
          </p:cNvSpPr>
          <p:nvPr/>
        </p:nvSpPr>
        <p:spPr bwMode="auto">
          <a:xfrm>
            <a:off x="457200" y="1219200"/>
            <a:ext cx="8229600" cy="1295400"/>
          </a:xfrm>
          <a:prstGeom prst="rect">
            <a:avLst/>
          </a:prstGeom>
          <a:noFill/>
          <a:ln w="9525">
            <a:noFill/>
            <a:miter lim="800000"/>
            <a:headEnd/>
            <a:tailEnd/>
          </a:ln>
        </p:spPr>
        <p:txBody>
          <a:bodyPr/>
          <a:lstStyle/>
          <a:p>
            <a:pPr eaLnBrk="0" hangingPunct="0">
              <a:spcBef>
                <a:spcPct val="20000"/>
              </a:spcBef>
            </a:pPr>
            <a:r>
              <a:rPr lang="en-US" sz="3000" dirty="0">
                <a:latin typeface="+mn-lt"/>
                <a:cs typeface="Times New Roman" pitchFamily="18" charset="0"/>
              </a:rPr>
              <a:t>The HEA </a:t>
            </a:r>
            <a:r>
              <a:rPr lang="en-US" sz="3000" dirty="0" smtClean="0">
                <a:latin typeface="+mn-lt"/>
                <a:cs typeface="Times New Roman" pitchFamily="18" charset="0"/>
              </a:rPr>
              <a:t>provides that to be Title IV eligible an educational program must be offered by:</a:t>
            </a:r>
            <a:endParaRPr lang="en-US" sz="2800" dirty="0">
              <a:latin typeface="+mn-lt"/>
            </a:endParaRPr>
          </a:p>
        </p:txBody>
      </p:sp>
      <p:sp>
        <p:nvSpPr>
          <p:cNvPr id="17412" name="Slide Number Placeholder 3"/>
          <p:cNvSpPr>
            <a:spLocks noGrp="1"/>
          </p:cNvSpPr>
          <p:nvPr>
            <p:ph type="sldNum" sz="quarter" idx="4294967295"/>
          </p:nvPr>
        </p:nvSpPr>
        <p:spPr bwMode="auto">
          <a:xfrm>
            <a:off x="609600" y="6416675"/>
            <a:ext cx="1066800" cy="365125"/>
          </a:xfrm>
          <a:prstGeom prst="rect">
            <a:avLst/>
          </a:prstGeom>
          <a:noFill/>
          <a:ln>
            <a:miter lim="800000"/>
            <a:headEnd/>
            <a:tailEnd/>
          </a:ln>
        </p:spPr>
        <p:txBody>
          <a:bodyPr/>
          <a:lstStyle/>
          <a:p>
            <a:fld id="{D72D3044-A62D-40B5-A41C-520A98850A48}" type="slidenum">
              <a:rPr lang="en-US"/>
              <a:pPr/>
              <a:t>3</a:t>
            </a:fld>
            <a:endParaRPr lang="en-US" dirty="0"/>
          </a:p>
        </p:txBody>
      </p:sp>
      <p:sp>
        <p:nvSpPr>
          <p:cNvPr id="7" name="Rectangle 6"/>
          <p:cNvSpPr/>
          <p:nvPr/>
        </p:nvSpPr>
        <p:spPr>
          <a:xfrm>
            <a:off x="4495800" y="2895600"/>
            <a:ext cx="4419600" cy="1200328"/>
          </a:xfrm>
          <a:prstGeom prst="rect">
            <a:avLst/>
          </a:prstGeom>
        </p:spPr>
        <p:txBody>
          <a:bodyPr wrap="square">
            <a:spAutoFit/>
          </a:bodyPr>
          <a:lstStyle/>
          <a:p>
            <a:pPr marL="688975" lvl="2" indent="-688975">
              <a:buFont typeface="Wingdings" pitchFamily="2" charset="2"/>
              <a:buChar char="Ø"/>
              <a:defRPr/>
            </a:pPr>
            <a:r>
              <a:rPr lang="en-US" sz="2400" dirty="0" smtClean="0">
                <a:latin typeface="+mn-lt"/>
                <a:cs typeface="Times New Roman" pitchFamily="18" charset="0"/>
              </a:rPr>
              <a:t>Generally</a:t>
            </a:r>
            <a:r>
              <a:rPr lang="en-US" sz="2400" dirty="0">
                <a:latin typeface="+mn-lt"/>
                <a:cs typeface="Times New Roman" pitchFamily="18" charset="0"/>
              </a:rPr>
              <a:t>, all non-degree programs must lead to </a:t>
            </a:r>
            <a:r>
              <a:rPr lang="en-US" sz="2400" i="1" dirty="0">
                <a:latin typeface="+mn-lt"/>
                <a:cs typeface="Times New Roman" pitchFamily="18" charset="0"/>
              </a:rPr>
              <a:t>gainful </a:t>
            </a:r>
            <a:r>
              <a:rPr lang="en-US" sz="2400" i="1" dirty="0" smtClean="0">
                <a:latin typeface="+mn-lt"/>
                <a:cs typeface="Times New Roman" pitchFamily="18" charset="0"/>
              </a:rPr>
              <a:t>employment</a:t>
            </a:r>
            <a:endParaRPr lang="en-US" sz="2400" i="1" dirty="0">
              <a:latin typeface="+mn-lt"/>
              <a:cs typeface="Times New Roman" pitchFamily="18" charset="0"/>
            </a:endParaRPr>
          </a:p>
        </p:txBody>
      </p:sp>
      <p:sp>
        <p:nvSpPr>
          <p:cNvPr id="8" name="Content Placeholder 2"/>
          <p:cNvSpPr txBox="1">
            <a:spLocks/>
          </p:cNvSpPr>
          <p:nvPr/>
        </p:nvSpPr>
        <p:spPr bwMode="auto">
          <a:xfrm>
            <a:off x="457200" y="2514600"/>
            <a:ext cx="3886200" cy="1447800"/>
          </a:xfrm>
          <a:prstGeom prst="rect">
            <a:avLst/>
          </a:prstGeom>
          <a:noFill/>
          <a:ln w="9525">
            <a:noFill/>
            <a:miter lim="800000"/>
            <a:headEnd/>
            <a:tailEnd/>
          </a:ln>
        </p:spPr>
        <p:txBody>
          <a:bodyPr/>
          <a:lstStyle/>
          <a:p>
            <a:pPr marL="0" lvl="1" indent="15875" eaLnBrk="0" hangingPunct="0">
              <a:spcBef>
                <a:spcPct val="20000"/>
              </a:spcBef>
            </a:pPr>
            <a:r>
              <a:rPr lang="en-US" sz="2800" dirty="0" smtClean="0">
                <a:latin typeface="+mn-lt"/>
                <a:cs typeface="Times New Roman" pitchFamily="18" charset="0"/>
              </a:rPr>
              <a:t>A </a:t>
            </a:r>
            <a:r>
              <a:rPr lang="en-US" sz="2800" dirty="0">
                <a:latin typeface="+mn-lt"/>
                <a:cs typeface="Times New Roman" pitchFamily="18" charset="0"/>
              </a:rPr>
              <a:t>public or non-profit </a:t>
            </a:r>
            <a:r>
              <a:rPr lang="en-US" sz="2800" dirty="0" smtClean="0">
                <a:latin typeface="+mn-lt"/>
                <a:cs typeface="Times New Roman" pitchFamily="18" charset="0"/>
              </a:rPr>
              <a:t>postsecondary educational institution </a:t>
            </a:r>
            <a:r>
              <a:rPr lang="en-US" sz="2800" dirty="0">
                <a:latin typeface="+mn-lt"/>
                <a:cs typeface="Times New Roman" pitchFamily="18" charset="0"/>
              </a:rPr>
              <a:t>and leads to a degree; </a:t>
            </a:r>
            <a:r>
              <a:rPr lang="en-US" sz="2800" dirty="0" smtClean="0">
                <a:latin typeface="+mn-lt"/>
                <a:cs typeface="Times New Roman" pitchFamily="18" charset="0"/>
              </a:rPr>
              <a:t>or</a:t>
            </a:r>
            <a:endParaRPr lang="en-US" sz="2400" dirty="0">
              <a:latin typeface="+mn-lt"/>
            </a:endParaRPr>
          </a:p>
        </p:txBody>
      </p:sp>
      <p:sp>
        <p:nvSpPr>
          <p:cNvPr id="9" name="Content Placeholder 2"/>
          <p:cNvSpPr txBox="1">
            <a:spLocks/>
          </p:cNvSpPr>
          <p:nvPr/>
        </p:nvSpPr>
        <p:spPr bwMode="auto">
          <a:xfrm>
            <a:off x="457200" y="4572000"/>
            <a:ext cx="3810000" cy="1752600"/>
          </a:xfrm>
          <a:prstGeom prst="rect">
            <a:avLst/>
          </a:prstGeom>
          <a:noFill/>
          <a:ln w="9525">
            <a:noFill/>
            <a:miter lim="800000"/>
            <a:headEnd/>
            <a:tailEnd/>
          </a:ln>
        </p:spPr>
        <p:txBody>
          <a:bodyPr/>
          <a:lstStyle/>
          <a:p>
            <a:pPr marL="0" lvl="1" indent="15875" eaLnBrk="0" hangingPunct="0">
              <a:spcBef>
                <a:spcPct val="20000"/>
              </a:spcBef>
            </a:pPr>
            <a:r>
              <a:rPr lang="en-US" sz="2800" dirty="0" smtClean="0">
                <a:latin typeface="+mn-lt"/>
                <a:cs typeface="Times New Roman" pitchFamily="18" charset="0"/>
              </a:rPr>
              <a:t>Any </a:t>
            </a:r>
            <a:r>
              <a:rPr lang="en-US" sz="2800" dirty="0">
                <a:latin typeface="+mn-lt"/>
                <a:cs typeface="Times New Roman" pitchFamily="18" charset="0"/>
              </a:rPr>
              <a:t>institution and </a:t>
            </a:r>
            <a:r>
              <a:rPr lang="en-US" altLang="en-US" sz="2800" dirty="0" smtClean="0">
                <a:latin typeface="+mn-lt"/>
                <a:cs typeface="Times New Roman" pitchFamily="18" charset="0"/>
              </a:rPr>
              <a:t>“</a:t>
            </a:r>
            <a:r>
              <a:rPr lang="en-US" sz="2800" dirty="0" smtClean="0">
                <a:latin typeface="+mn-lt"/>
                <a:cs typeface="Times New Roman" pitchFamily="18" charset="0"/>
              </a:rPr>
              <a:t>to prepare students for </a:t>
            </a:r>
            <a:r>
              <a:rPr lang="en-US" sz="2800" i="1" dirty="0">
                <a:latin typeface="+mn-lt"/>
                <a:cs typeface="Times New Roman" pitchFamily="18" charset="0"/>
              </a:rPr>
              <a:t>gainful employment </a:t>
            </a:r>
            <a:r>
              <a:rPr lang="en-US" sz="2800" dirty="0">
                <a:latin typeface="+mn-lt"/>
                <a:cs typeface="Times New Roman" pitchFamily="18" charset="0"/>
              </a:rPr>
              <a:t>in a recognized occupation</a:t>
            </a:r>
            <a:r>
              <a:rPr lang="en-US" altLang="en-US" sz="2800" dirty="0" smtClean="0">
                <a:latin typeface="+mn-lt"/>
                <a:cs typeface="Times New Roman" pitchFamily="18" charset="0"/>
              </a:rPr>
              <a:t>”</a:t>
            </a:r>
          </a:p>
          <a:p>
            <a:pPr marL="1200150" lvl="2" indent="-285750" eaLnBrk="0" hangingPunct="0">
              <a:spcBef>
                <a:spcPct val="20000"/>
              </a:spcBef>
              <a:buFont typeface="Wingdings" pitchFamily="2" charset="2"/>
              <a:buChar char="§"/>
            </a:pPr>
            <a:endParaRPr lang="en-US" sz="2800" dirty="0">
              <a:latin typeface="+mn-lt"/>
              <a:cs typeface="Times New Roman" pitchFamily="18" charset="0"/>
            </a:endParaRPr>
          </a:p>
          <a:p>
            <a:pPr marL="742950" lvl="1" indent="-285750" eaLnBrk="0" hangingPunct="0">
              <a:spcBef>
                <a:spcPct val="20000"/>
              </a:spcBef>
              <a:buFont typeface="Wingdings" pitchFamily="2" charset="2"/>
              <a:buNone/>
            </a:pPr>
            <a:endParaRPr lang="en-US" sz="2400" dirty="0">
              <a:latin typeface="+mn-lt"/>
            </a:endParaRPr>
          </a:p>
        </p:txBody>
      </p:sp>
      <p:sp>
        <p:nvSpPr>
          <p:cNvPr id="11" name="Rectangle 10"/>
          <p:cNvSpPr/>
          <p:nvPr/>
        </p:nvSpPr>
        <p:spPr>
          <a:xfrm>
            <a:off x="4495800" y="4572000"/>
            <a:ext cx="4495800" cy="1200328"/>
          </a:xfrm>
          <a:prstGeom prst="rect">
            <a:avLst/>
          </a:prstGeom>
        </p:spPr>
        <p:txBody>
          <a:bodyPr wrap="square">
            <a:spAutoFit/>
          </a:bodyPr>
          <a:lstStyle/>
          <a:p>
            <a:pPr marL="630238" lvl="2" indent="-630238" defTabSz="808038">
              <a:buFont typeface="Wingdings" pitchFamily="2" charset="2"/>
              <a:buChar char="Ø"/>
              <a:defRPr/>
            </a:pPr>
            <a:r>
              <a:rPr lang="en-US" sz="2400" dirty="0" smtClean="0">
                <a:latin typeface="+mn-lt"/>
                <a:cs typeface="Times New Roman" pitchFamily="18" charset="0"/>
              </a:rPr>
              <a:t>Generally</a:t>
            </a:r>
            <a:r>
              <a:rPr lang="en-US" sz="2400" dirty="0">
                <a:latin typeface="+mn-lt"/>
                <a:cs typeface="Times New Roman" pitchFamily="18" charset="0"/>
              </a:rPr>
              <a:t>, </a:t>
            </a:r>
            <a:r>
              <a:rPr lang="en-US" sz="2400" dirty="0" smtClean="0">
                <a:latin typeface="+mn-lt"/>
                <a:cs typeface="Times New Roman" pitchFamily="18" charset="0"/>
              </a:rPr>
              <a:t>most programs at for-profit institutions must lead </a:t>
            </a:r>
            <a:r>
              <a:rPr lang="en-US" sz="2400" dirty="0">
                <a:latin typeface="+mn-lt"/>
                <a:cs typeface="Times New Roman" pitchFamily="18" charset="0"/>
              </a:rPr>
              <a:t>to </a:t>
            </a:r>
            <a:r>
              <a:rPr lang="en-US" sz="2400" i="1" dirty="0">
                <a:latin typeface="+mn-lt"/>
                <a:cs typeface="Times New Roman" pitchFamily="18" charset="0"/>
              </a:rPr>
              <a:t>gainful </a:t>
            </a:r>
            <a:r>
              <a:rPr lang="en-US" sz="2400" i="1" dirty="0" smtClean="0">
                <a:latin typeface="+mn-lt"/>
                <a:cs typeface="Times New Roman" pitchFamily="18" charset="0"/>
              </a:rPr>
              <a:t>employment</a:t>
            </a:r>
            <a:endParaRPr lang="en-US" sz="2800" i="1" dirty="0">
              <a:latin typeface="+mn-lt"/>
              <a:cs typeface="Times New Roman" pitchFamily="18" charset="0"/>
            </a:endParaRPr>
          </a:p>
        </p:txBody>
      </p:sp>
    </p:spTree>
    <p:extLst>
      <p:ext uri="{BB962C8B-B14F-4D97-AF65-F5344CB8AC3E}">
        <p14:creationId xmlns:p14="http://schemas.microsoft.com/office/powerpoint/2010/main" val="1523327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30</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normAutofit/>
          </a:bodyPr>
          <a:lstStyle/>
          <a:p>
            <a:r>
              <a:rPr lang="en-US" sz="3600" b="1" dirty="0" smtClean="0">
                <a:solidFill>
                  <a:srgbClr val="404F21"/>
                </a:solidFill>
                <a:latin typeface="Arial" pitchFamily="34" charset="0"/>
                <a:cs typeface="Arial" pitchFamily="34" charset="0"/>
              </a:rPr>
              <a:t>Recent Regulatory Activity</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13855" y="914400"/>
            <a:ext cx="9111343" cy="4724400"/>
          </a:xfrm>
          <a:prstGeom prst="rect">
            <a:avLst/>
          </a:prstGeom>
        </p:spPr>
        <p:txBody>
          <a:bodyPr>
            <a:noAutofit/>
          </a:bodyPr>
          <a:lstStyle/>
          <a:p>
            <a:pPr>
              <a:buFont typeface="Wingdings" pitchFamily="2" charset="2"/>
              <a:buChar char="§"/>
            </a:pPr>
            <a:r>
              <a:rPr lang="en-US" sz="2800" dirty="0">
                <a:latin typeface="Arial" panose="020B0604020202020204" pitchFamily="34" charset="0"/>
                <a:cs typeface="Arial" panose="020B0604020202020204" pitchFamily="34" charset="0"/>
              </a:rPr>
              <a:t>Loans </a:t>
            </a:r>
            <a:r>
              <a:rPr lang="en-US" sz="2800" dirty="0" smtClean="0">
                <a:latin typeface="Arial" panose="020B0604020202020204" pitchFamily="34" charset="0"/>
                <a:cs typeface="Arial" panose="020B0604020202020204" pitchFamily="34" charset="0"/>
              </a:rPr>
              <a:t>II </a:t>
            </a:r>
            <a:r>
              <a:rPr lang="en-US" sz="2800" dirty="0">
                <a:latin typeface="Arial" panose="020B0604020202020204" pitchFamily="34" charset="0"/>
                <a:cs typeface="Arial" panose="020B0604020202020204" pitchFamily="34" charset="0"/>
              </a:rPr>
              <a:t>– Final Rule</a:t>
            </a:r>
          </a:p>
          <a:p>
            <a:pPr lvl="1">
              <a:buFont typeface="Wingdings" pitchFamily="2" charset="2"/>
              <a:buChar char="§"/>
            </a:pPr>
            <a:r>
              <a:rPr lang="en-US" dirty="0">
                <a:latin typeface="Arial" panose="020B0604020202020204" pitchFamily="34" charset="0"/>
                <a:cs typeface="Arial" panose="020B0604020202020204" pitchFamily="34" charset="0"/>
              </a:rPr>
              <a:t>Published on November 1, </a:t>
            </a:r>
            <a:r>
              <a:rPr lang="en-US" dirty="0" smtClean="0">
                <a:latin typeface="Arial" panose="020B0604020202020204" pitchFamily="34" charset="0"/>
                <a:cs typeface="Arial" panose="020B0604020202020204" pitchFamily="34" charset="0"/>
              </a:rPr>
              <a:t>2013</a:t>
            </a:r>
            <a:endParaRPr lang="en-US" dirty="0">
              <a:latin typeface="Arial" panose="020B0604020202020204" pitchFamily="34" charset="0"/>
              <a:cs typeface="Arial" panose="020B0604020202020204" pitchFamily="34" charset="0"/>
            </a:endParaRPr>
          </a:p>
          <a:p>
            <a:pPr marL="803275" lvl="2" indent="-341313">
              <a:buFont typeface="Wingdings" pitchFamily="2" charset="2"/>
              <a:buChar char="§"/>
            </a:pPr>
            <a:r>
              <a:rPr lang="en-US" sz="2800" dirty="0" smtClean="0">
                <a:latin typeface="Arial" panose="020B0604020202020204" pitchFamily="34" charset="0"/>
                <a:cs typeface="Arial" panose="020B0604020202020204" pitchFamily="34" charset="0"/>
              </a:rPr>
              <a:t>Repeal </a:t>
            </a:r>
            <a:r>
              <a:rPr lang="en-US" sz="2800" dirty="0">
                <a:latin typeface="Arial" panose="020B0604020202020204" pitchFamily="34" charset="0"/>
                <a:cs typeface="Arial" panose="020B0604020202020204" pitchFamily="34" charset="0"/>
              </a:rPr>
              <a:t>of Unnecessary FFEL </a:t>
            </a:r>
            <a:r>
              <a:rPr lang="en-US" sz="2800" dirty="0" smtClean="0">
                <a:latin typeface="Arial" panose="020B0604020202020204" pitchFamily="34" charset="0"/>
                <a:cs typeface="Arial" panose="020B0604020202020204" pitchFamily="34" charset="0"/>
              </a:rPr>
              <a:t>Regulations</a:t>
            </a:r>
          </a:p>
          <a:p>
            <a:pPr marL="803275" lvl="2" indent="-341313">
              <a:buFont typeface="Wingdings" pitchFamily="2" charset="2"/>
              <a:buChar char="§"/>
            </a:pPr>
            <a:r>
              <a:rPr lang="en-US" sz="2800" dirty="0" smtClean="0">
                <a:latin typeface="Arial" panose="020B0604020202020204" pitchFamily="34" charset="0"/>
                <a:cs typeface="Arial" panose="020B0604020202020204" pitchFamily="34" charset="0"/>
              </a:rPr>
              <a:t>Updating </a:t>
            </a:r>
            <a:r>
              <a:rPr lang="en-US" sz="2800" dirty="0">
                <a:latin typeface="Arial" panose="020B0604020202020204" pitchFamily="34" charset="0"/>
                <a:cs typeface="Arial" panose="020B0604020202020204" pitchFamily="34" charset="0"/>
              </a:rPr>
              <a:t>of Direct Loan Regulations</a:t>
            </a:r>
          </a:p>
          <a:p>
            <a:pPr marL="573088" lvl="2" indent="-231775">
              <a:buFont typeface="Wingdings" pitchFamily="2" charset="2"/>
              <a:buChar char="§"/>
            </a:pPr>
            <a:r>
              <a:rPr lang="en-US" sz="2800" dirty="0">
                <a:latin typeface="Arial" panose="020B0604020202020204" pitchFamily="34" charset="0"/>
                <a:cs typeface="Arial" panose="020B0604020202020204" pitchFamily="34" charset="0"/>
              </a:rPr>
              <a:t>School Enrollment Status Reporting</a:t>
            </a:r>
          </a:p>
          <a:p>
            <a:pPr marL="573088" lvl="2" indent="-231775">
              <a:buFont typeface="Wingdings" pitchFamily="2" charset="2"/>
              <a:buChar char="§"/>
            </a:pPr>
            <a:r>
              <a:rPr lang="en-US" sz="2800" dirty="0">
                <a:latin typeface="Arial" panose="020B0604020202020204" pitchFamily="34" charset="0"/>
                <a:cs typeface="Arial" panose="020B0604020202020204" pitchFamily="34" charset="0"/>
              </a:rPr>
              <a:t>Minimum Loan Period for Transfer Students in Non-Term Programs</a:t>
            </a:r>
          </a:p>
          <a:p>
            <a:pPr marL="573088" lvl="2" indent="-231775">
              <a:buFont typeface="Wingdings" pitchFamily="2" charset="2"/>
              <a:buChar char="§"/>
            </a:pPr>
            <a:r>
              <a:rPr lang="en-US" sz="2800" dirty="0" smtClean="0">
                <a:latin typeface="Arial" panose="020B0604020202020204" pitchFamily="34" charset="0"/>
                <a:cs typeface="Arial" panose="020B0604020202020204" pitchFamily="34" charset="0"/>
              </a:rPr>
              <a:t>FFEL </a:t>
            </a:r>
            <a:r>
              <a:rPr lang="en-US" sz="2800" dirty="0">
                <a:latin typeface="Arial" panose="020B0604020202020204" pitchFamily="34" charset="0"/>
                <a:cs typeface="Arial" panose="020B0604020202020204" pitchFamily="34" charset="0"/>
              </a:rPr>
              <a:t>Repayment </a:t>
            </a:r>
            <a:r>
              <a:rPr lang="en-US" sz="2800" dirty="0" smtClean="0">
                <a:latin typeface="Arial" panose="020B0604020202020204" pitchFamily="34" charset="0"/>
                <a:cs typeface="Arial" panose="020B0604020202020204" pitchFamily="34" charset="0"/>
              </a:rPr>
              <a:t>Disclosures</a:t>
            </a:r>
          </a:p>
          <a:p>
            <a:pPr marL="573088" lvl="2" indent="-231775">
              <a:buFont typeface="Wingdings" pitchFamily="2" charset="2"/>
              <a:buChar char="§"/>
            </a:pPr>
            <a:r>
              <a:rPr lang="en-US" sz="2800" dirty="0" smtClean="0">
                <a:latin typeface="Arial" panose="020B0604020202020204" pitchFamily="34" charset="0"/>
                <a:cs typeface="Arial" panose="020B0604020202020204" pitchFamily="34" charset="0"/>
              </a:rPr>
              <a:t>Forbearance</a:t>
            </a:r>
          </a:p>
          <a:p>
            <a:pPr marL="573088" lvl="2" indent="-231775">
              <a:buFont typeface="Wingdings" pitchFamily="2" charset="2"/>
              <a:buChar char="§"/>
            </a:pPr>
            <a:r>
              <a:rPr lang="en-US" sz="2800" dirty="0" smtClean="0">
                <a:latin typeface="Arial" panose="020B0604020202020204" pitchFamily="34" charset="0"/>
                <a:cs typeface="Arial" panose="020B0604020202020204" pitchFamily="34" charset="0"/>
              </a:rPr>
              <a:t>Loan Rehabilitation</a:t>
            </a:r>
          </a:p>
          <a:p>
            <a:pPr marL="573088" lvl="2" indent="-231775">
              <a:buFont typeface="Wingdings" pitchFamily="2" charset="2"/>
              <a:buChar char="§"/>
            </a:pPr>
            <a:r>
              <a:rPr lang="en-US" sz="2800" dirty="0" smtClean="0">
                <a:latin typeface="Arial" panose="020B0604020202020204" pitchFamily="34" charset="0"/>
                <a:cs typeface="Arial" panose="020B0604020202020204" pitchFamily="34" charset="0"/>
              </a:rPr>
              <a:t>Closed </a:t>
            </a:r>
            <a:r>
              <a:rPr lang="en-US" sz="2800" dirty="0">
                <a:latin typeface="Arial" panose="020B0604020202020204" pitchFamily="34" charset="0"/>
                <a:cs typeface="Arial" panose="020B0604020202020204" pitchFamily="34" charset="0"/>
              </a:rPr>
              <a:t>School </a:t>
            </a:r>
            <a:r>
              <a:rPr lang="en-US" sz="2800" dirty="0" smtClean="0">
                <a:latin typeface="Arial" panose="020B0604020202020204" pitchFamily="34" charset="0"/>
                <a:cs typeface="Arial" panose="020B0604020202020204" pitchFamily="34" charset="0"/>
              </a:rPr>
              <a:t>Discharge</a:t>
            </a:r>
          </a:p>
          <a:p>
            <a:pPr marL="341313" lvl="2"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26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31</a:t>
            </a:fld>
            <a:endParaRPr lang="en-US" dirty="0"/>
          </a:p>
        </p:txBody>
      </p:sp>
      <p:sp>
        <p:nvSpPr>
          <p:cNvPr id="2" name="Title 1"/>
          <p:cNvSpPr>
            <a:spLocks noGrp="1"/>
          </p:cNvSpPr>
          <p:nvPr>
            <p:ph type="title" idx="4294967295"/>
          </p:nvPr>
        </p:nvSpPr>
        <p:spPr>
          <a:xfrm>
            <a:off x="0" y="381000"/>
            <a:ext cx="9144000" cy="647700"/>
          </a:xfrm>
          <a:prstGeom prst="rect">
            <a:avLst/>
          </a:prstGeom>
        </p:spPr>
        <p:txBody>
          <a:bodyPr>
            <a:normAutofit/>
          </a:bodyPr>
          <a:lstStyle/>
          <a:p>
            <a:r>
              <a:rPr lang="en-US" sz="3600" b="1" dirty="0" smtClean="0">
                <a:solidFill>
                  <a:srgbClr val="404F21"/>
                </a:solidFill>
                <a:latin typeface="Arial" pitchFamily="34" charset="0"/>
                <a:cs typeface="Arial" pitchFamily="34" charset="0"/>
              </a:rPr>
              <a:t>Recent Regulatory Activity</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304800" y="1295400"/>
            <a:ext cx="8534400" cy="4525963"/>
          </a:xfrm>
          <a:prstGeom prst="rect">
            <a:avLst/>
          </a:prstGeom>
        </p:spPr>
        <p:txBody>
          <a:bodyPr>
            <a:noAutofit/>
          </a:bodyPr>
          <a:lstStyle/>
          <a:p>
            <a:pPr>
              <a:buFont typeface="Wingdings" pitchFamily="2" charset="2"/>
              <a:buChar char="§"/>
            </a:pPr>
            <a:r>
              <a:rPr lang="en-US" sz="2800" dirty="0" smtClean="0">
                <a:latin typeface="Arial" panose="020B0604020202020204" pitchFamily="34" charset="0"/>
                <a:cs typeface="Arial" panose="020B0604020202020204" pitchFamily="34" charset="0"/>
              </a:rPr>
              <a:t>150% Direct Subsidized Loan Limit – Interim Final Rule</a:t>
            </a:r>
          </a:p>
          <a:p>
            <a:pPr lvl="1">
              <a:buFont typeface="Wingdings" pitchFamily="2" charset="2"/>
              <a:buChar char="§"/>
            </a:pPr>
            <a:r>
              <a:rPr lang="en-US" dirty="0" smtClean="0">
                <a:latin typeface="Arial" panose="020B0604020202020204" pitchFamily="34" charset="0"/>
                <a:cs typeface="Arial" panose="020B0604020202020204" pitchFamily="34" charset="0"/>
              </a:rPr>
              <a:t>Published May 16, 2013</a:t>
            </a:r>
          </a:p>
          <a:p>
            <a:pPr lvl="1">
              <a:buFont typeface="Wingdings" pitchFamily="2" charset="2"/>
              <a:buChar char="§"/>
            </a:pPr>
            <a:r>
              <a:rPr lang="en-US" dirty="0" smtClean="0">
                <a:latin typeface="Arial" panose="020B0604020202020204" pitchFamily="34" charset="0"/>
                <a:cs typeface="Arial" panose="020B0604020202020204" pitchFamily="34" charset="0"/>
              </a:rPr>
              <a:t>Comment Period Ended on July 1, 2013</a:t>
            </a:r>
          </a:p>
          <a:p>
            <a:pPr>
              <a:buFont typeface="Wingdings" pitchFamily="2" charset="2"/>
              <a:buChar char="§"/>
            </a:pPr>
            <a:endParaRPr lang="en-US" sz="2800" dirty="0" smtClean="0">
              <a:latin typeface="Arial" panose="020B0604020202020204" pitchFamily="34" charset="0"/>
              <a:cs typeface="Arial" panose="020B0604020202020204" pitchFamily="34" charset="0"/>
            </a:endParaRPr>
          </a:p>
          <a:p>
            <a:pPr>
              <a:buFont typeface="Wingdings" pitchFamily="2" charset="2"/>
              <a:buChar char="§"/>
            </a:pPr>
            <a:r>
              <a:rPr lang="en-US" sz="2800" dirty="0" smtClean="0">
                <a:latin typeface="Arial" panose="020B0604020202020204" pitchFamily="34" charset="0"/>
                <a:cs typeface="Arial" panose="020B0604020202020204" pitchFamily="34" charset="0"/>
              </a:rPr>
              <a:t>Revised Final Rule published on January 16</a:t>
            </a:r>
          </a:p>
          <a:p>
            <a:pPr lvl="1">
              <a:buFont typeface="Wingdings" pitchFamily="2" charset="2"/>
              <a:buChar char="§"/>
            </a:pPr>
            <a:r>
              <a:rPr lang="en-US" dirty="0" smtClean="0">
                <a:latin typeface="Arial" panose="020B0604020202020204" pitchFamily="34" charset="0"/>
                <a:cs typeface="Arial" panose="020B0604020202020204" pitchFamily="34" charset="0"/>
              </a:rPr>
              <a:t>Electronic Announcement Posted on January 17</a:t>
            </a:r>
          </a:p>
          <a:p>
            <a:pPr>
              <a:buFont typeface="Wingdings" pitchFamily="2" charset="2"/>
              <a:buChar char="§"/>
            </a:pPr>
            <a:endParaRPr lang="en-US" sz="2800" dirty="0" smtClean="0"/>
          </a:p>
        </p:txBody>
      </p:sp>
    </p:spTree>
    <p:extLst>
      <p:ext uri="{BB962C8B-B14F-4D97-AF65-F5344CB8AC3E}">
        <p14:creationId xmlns:p14="http://schemas.microsoft.com/office/powerpoint/2010/main" val="3748285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32</a:t>
            </a:fld>
            <a:endParaRPr lang="en-US" dirty="0"/>
          </a:p>
        </p:txBody>
      </p:sp>
      <p:sp>
        <p:nvSpPr>
          <p:cNvPr id="2" name="Title 1"/>
          <p:cNvSpPr>
            <a:spLocks noGrp="1"/>
          </p:cNvSpPr>
          <p:nvPr>
            <p:ph type="title" idx="4294967295"/>
          </p:nvPr>
        </p:nvSpPr>
        <p:spPr>
          <a:xfrm>
            <a:off x="0" y="304800"/>
            <a:ext cx="9144000" cy="647700"/>
          </a:xfrm>
          <a:prstGeom prst="rect">
            <a:avLst/>
          </a:prstGeom>
        </p:spPr>
        <p:txBody>
          <a:bodyPr>
            <a:normAutofit/>
          </a:bodyPr>
          <a:lstStyle/>
          <a:p>
            <a:r>
              <a:rPr lang="en-US" sz="3600" b="1" dirty="0" smtClean="0">
                <a:solidFill>
                  <a:srgbClr val="404F21"/>
                </a:solidFill>
                <a:latin typeface="Arial" pitchFamily="34" charset="0"/>
                <a:cs typeface="Arial" pitchFamily="34" charset="0"/>
              </a:rPr>
              <a:t>Recent Regulatory Activity</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304800" y="1143000"/>
            <a:ext cx="8534400" cy="4525963"/>
          </a:xfrm>
          <a:prstGeom prst="rect">
            <a:avLst/>
          </a:prstGeom>
        </p:spPr>
        <p:txBody>
          <a:bodyPr>
            <a:noAutofit/>
          </a:bodyPr>
          <a:lstStyle/>
          <a:p>
            <a:pPr>
              <a:buFont typeface="Wingdings" pitchFamily="2" charset="2"/>
              <a:buChar char="§"/>
            </a:pPr>
            <a:r>
              <a:rPr lang="en-US" sz="2800" dirty="0" smtClean="0">
                <a:latin typeface="Arial" panose="020B0604020202020204" pitchFamily="34" charset="0"/>
                <a:cs typeface="Arial" panose="020B0604020202020204" pitchFamily="34" charset="0"/>
              </a:rPr>
              <a:t>Revised Final Rule published on January 16</a:t>
            </a:r>
          </a:p>
          <a:p>
            <a:pPr lvl="1">
              <a:buFont typeface="Wingdings" pitchFamily="2" charset="2"/>
              <a:buChar char="§"/>
            </a:pPr>
            <a:r>
              <a:rPr lang="en-US" dirty="0" smtClean="0">
                <a:latin typeface="Arial" panose="020B0604020202020204" pitchFamily="34" charset="0"/>
                <a:cs typeface="Arial" panose="020B0604020202020204" pitchFamily="34" charset="0"/>
              </a:rPr>
              <a:t>Usage Period Calculations</a:t>
            </a:r>
          </a:p>
          <a:p>
            <a:pPr lvl="2">
              <a:buFont typeface="Wingdings" pitchFamily="2" charset="2"/>
              <a:buChar char="§"/>
            </a:pPr>
            <a:r>
              <a:rPr lang="en-US" sz="2800" dirty="0">
                <a:latin typeface="Arial" panose="020B0604020202020204" pitchFamily="34" charset="0"/>
                <a:cs typeface="Arial" panose="020B0604020202020204" pitchFamily="34" charset="0"/>
              </a:rPr>
              <a:t>R</a:t>
            </a:r>
            <a:r>
              <a:rPr lang="en-US" sz="2800" dirty="0" smtClean="0">
                <a:latin typeface="Arial" panose="020B0604020202020204" pitchFamily="34" charset="0"/>
                <a:cs typeface="Arial" panose="020B0604020202020204" pitchFamily="34" charset="0"/>
              </a:rPr>
              <a:t>ounded to nearest 10.0 percent and not to the lowest 25.0 percent</a:t>
            </a:r>
          </a:p>
          <a:p>
            <a:pPr lvl="1">
              <a:buFont typeface="Wingdings" pitchFamily="2" charset="2"/>
              <a:buChar char="§"/>
            </a:pPr>
            <a:r>
              <a:rPr lang="en-US" dirty="0" smtClean="0">
                <a:latin typeface="Arial" panose="020B0604020202020204" pitchFamily="34" charset="0"/>
                <a:cs typeface="Arial" panose="020B0604020202020204" pitchFamily="34" charset="0"/>
              </a:rPr>
              <a:t>Both calculation exceptions will apply -</a:t>
            </a:r>
          </a:p>
          <a:p>
            <a:pPr lvl="2">
              <a:buFont typeface="Wingdings" pitchFamily="2" charset="2"/>
              <a:buChar char="§"/>
            </a:pPr>
            <a:r>
              <a:rPr lang="en-US" sz="2800" dirty="0" smtClean="0">
                <a:latin typeface="Arial" panose="020B0604020202020204" pitchFamily="34" charset="0"/>
                <a:cs typeface="Arial" panose="020B0604020202020204" pitchFamily="34" charset="0"/>
              </a:rPr>
              <a:t>Proration for less than full-time enrollment </a:t>
            </a:r>
          </a:p>
          <a:p>
            <a:pPr lvl="2">
              <a:buFont typeface="Wingdings" pitchFamily="2" charset="2"/>
              <a:buChar char="§"/>
            </a:pPr>
            <a:r>
              <a:rPr lang="en-US" sz="2800" dirty="0" smtClean="0">
                <a:latin typeface="Arial" panose="020B0604020202020204" pitchFamily="34" charset="0"/>
                <a:cs typeface="Arial" panose="020B0604020202020204" pitchFamily="34" charset="0"/>
              </a:rPr>
              <a:t>1.0 if borrower received full annual loan limit for less than an academic year</a:t>
            </a:r>
          </a:p>
          <a:p>
            <a:pPr>
              <a:buFont typeface="Wingdings" pitchFamily="2" charset="2"/>
              <a:buChar char="§"/>
            </a:pPr>
            <a:endParaRPr lang="en-US" sz="2800" dirty="0" smtClean="0"/>
          </a:p>
        </p:txBody>
      </p:sp>
    </p:spTree>
    <p:extLst>
      <p:ext uri="{BB962C8B-B14F-4D97-AF65-F5344CB8AC3E}">
        <p14:creationId xmlns:p14="http://schemas.microsoft.com/office/powerpoint/2010/main" val="1236484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33</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Negotiated Rulemaking</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381000" y="1295400"/>
            <a:ext cx="8229600" cy="2743200"/>
          </a:xfrm>
          <a:prstGeom prst="rect">
            <a:avLst/>
          </a:prstGeom>
        </p:spPr>
        <p:txBody>
          <a:bodyPr/>
          <a:lstStyle/>
          <a:p>
            <a:pPr>
              <a:buFont typeface="Wingdings" pitchFamily="2" charset="2"/>
              <a:buChar char="§"/>
            </a:pPr>
            <a:r>
              <a:rPr lang="en-US" sz="2800" dirty="0" smtClean="0">
                <a:latin typeface="Arial" panose="020B0604020202020204" pitchFamily="34" charset="0"/>
                <a:cs typeface="Arial" panose="020B0604020202020204" pitchFamily="34" charset="0"/>
              </a:rPr>
              <a:t>Institutional Security and Crime Reporting</a:t>
            </a:r>
          </a:p>
          <a:p>
            <a:pPr lvl="1">
              <a:buFont typeface="Wingdings" pitchFamily="2" charset="2"/>
              <a:buChar char="§"/>
            </a:pPr>
            <a:r>
              <a:rPr lang="en-US" dirty="0" smtClean="0">
                <a:latin typeface="Arial" panose="020B0604020202020204" pitchFamily="34" charset="0"/>
                <a:cs typeface="Arial" panose="020B0604020202020204" pitchFamily="34" charset="0"/>
              </a:rPr>
              <a:t>The “Violence Against Women Act” amended the “Clery Act”</a:t>
            </a:r>
          </a:p>
          <a:p>
            <a:pPr lvl="1">
              <a:buFont typeface="Wingdings" pitchFamily="2" charset="2"/>
              <a:buChar char="§"/>
            </a:pPr>
            <a:r>
              <a:rPr lang="en-US" dirty="0" smtClean="0">
                <a:latin typeface="Arial" panose="020B0604020202020204" pitchFamily="34" charset="0"/>
                <a:cs typeface="Arial" panose="020B0604020202020204" pitchFamily="34" charset="0"/>
              </a:rPr>
              <a:t>Negotiations began in January 2014</a:t>
            </a:r>
          </a:p>
          <a:p>
            <a:pPr marL="57150" indent="0">
              <a:buNone/>
            </a:pPr>
            <a:endParaRPr lang="en-US" sz="2400" dirty="0" smtClean="0"/>
          </a:p>
          <a:p>
            <a:pPr lvl="1">
              <a:buFont typeface="Wingdings" pitchFamily="2" charset="2"/>
              <a:buChar char="§"/>
            </a:pPr>
            <a:endParaRPr lang="en-US" dirty="0"/>
          </a:p>
        </p:txBody>
      </p:sp>
    </p:spTree>
    <p:extLst>
      <p:ext uri="{BB962C8B-B14F-4D97-AF65-F5344CB8AC3E}">
        <p14:creationId xmlns:p14="http://schemas.microsoft.com/office/powerpoint/2010/main" val="3123472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34</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normAutofit/>
          </a:bodyPr>
          <a:lstStyle/>
          <a:p>
            <a:r>
              <a:rPr lang="en-US" sz="3600" b="1" dirty="0" smtClean="0">
                <a:solidFill>
                  <a:srgbClr val="404F21"/>
                </a:solidFill>
                <a:latin typeface="Arial" pitchFamily="34" charset="0"/>
                <a:cs typeface="Arial" pitchFamily="34" charset="0"/>
              </a:rPr>
              <a:t>Negotiated </a:t>
            </a:r>
            <a:r>
              <a:rPr lang="en-US" sz="3600" b="1" dirty="0">
                <a:solidFill>
                  <a:srgbClr val="404F21"/>
                </a:solidFill>
                <a:latin typeface="Arial" pitchFamily="34" charset="0"/>
                <a:cs typeface="Arial" pitchFamily="34" charset="0"/>
              </a:rPr>
              <a:t>Rulemaking</a:t>
            </a:r>
          </a:p>
        </p:txBody>
      </p:sp>
      <p:sp>
        <p:nvSpPr>
          <p:cNvPr id="3" name="Content Placeholder 2"/>
          <p:cNvSpPr>
            <a:spLocks noGrp="1"/>
          </p:cNvSpPr>
          <p:nvPr>
            <p:ph idx="4294967295"/>
          </p:nvPr>
        </p:nvSpPr>
        <p:spPr>
          <a:xfrm>
            <a:off x="0" y="1219200"/>
            <a:ext cx="8991600" cy="5440363"/>
          </a:xfrm>
          <a:prstGeom prst="rect">
            <a:avLst/>
          </a:prstGeom>
        </p:spPr>
        <p:txBody>
          <a:bodyPr>
            <a:normAutofit/>
          </a:bodyPr>
          <a:lstStyle/>
          <a:p>
            <a:pPr>
              <a:buFont typeface="Wingdings" pitchFamily="2" charset="2"/>
              <a:buChar char="§"/>
            </a:pPr>
            <a:r>
              <a:rPr lang="en-US" sz="3000" dirty="0">
                <a:latin typeface="Arial" panose="020B0604020202020204" pitchFamily="34" charset="0"/>
                <a:cs typeface="Arial" panose="020B0604020202020204" pitchFamily="34" charset="0"/>
              </a:rPr>
              <a:t>Program Integrity and Improvement</a:t>
            </a:r>
          </a:p>
          <a:p>
            <a:pPr lvl="1">
              <a:buFont typeface="Wingdings" pitchFamily="2" charset="2"/>
              <a:buChar char="§"/>
            </a:pPr>
            <a:r>
              <a:rPr lang="en-US" sz="3000" dirty="0" smtClean="0">
                <a:latin typeface="Arial" panose="020B0604020202020204" pitchFamily="34" charset="0"/>
                <a:cs typeface="Arial" panose="020B0604020202020204" pitchFamily="34" charset="0"/>
              </a:rPr>
              <a:t>November 20, 2013 Federal Register notice invited nominations for non-federal negotiators</a:t>
            </a:r>
          </a:p>
          <a:p>
            <a:pPr lvl="2">
              <a:buFont typeface="Wingdings" pitchFamily="2" charset="2"/>
              <a:buChar char="§"/>
            </a:pPr>
            <a:r>
              <a:rPr lang="en-US" sz="3000" dirty="0" smtClean="0">
                <a:latin typeface="Arial" panose="020B0604020202020204" pitchFamily="34" charset="0"/>
                <a:cs typeface="Arial" panose="020B0604020202020204" pitchFamily="34" charset="0"/>
              </a:rPr>
              <a:t>Negotiations began in February 2014</a:t>
            </a:r>
          </a:p>
          <a:p>
            <a:pPr lvl="2">
              <a:buFont typeface="Wingdings" pitchFamily="2" charset="2"/>
              <a:buChar char="§"/>
            </a:pPr>
            <a:r>
              <a:rPr lang="en-US" sz="3000" dirty="0" smtClean="0">
                <a:latin typeface="Arial" panose="020B0604020202020204" pitchFamily="34" charset="0"/>
                <a:cs typeface="Arial" panose="020B0604020202020204" pitchFamily="34" charset="0"/>
              </a:rPr>
              <a:t>Continued in March, April, and May</a:t>
            </a:r>
          </a:p>
          <a:p>
            <a:pPr lvl="1">
              <a:buFont typeface="Wingdings" pitchFamily="2" charset="2"/>
              <a:buChar char="§"/>
            </a:pPr>
            <a:endParaRPr lang="en-US" sz="2400" dirty="0" smtClean="0"/>
          </a:p>
          <a:p>
            <a:endParaRPr lang="en-US" dirty="0" smtClean="0"/>
          </a:p>
          <a:p>
            <a:endParaRPr lang="en-US" dirty="0"/>
          </a:p>
        </p:txBody>
      </p:sp>
    </p:spTree>
    <p:extLst>
      <p:ext uri="{BB962C8B-B14F-4D97-AF65-F5344CB8AC3E}">
        <p14:creationId xmlns:p14="http://schemas.microsoft.com/office/powerpoint/2010/main" val="116359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35</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normAutofit/>
          </a:bodyPr>
          <a:lstStyle/>
          <a:p>
            <a:r>
              <a:rPr lang="en-US" sz="3600" b="1" dirty="0" smtClean="0">
                <a:solidFill>
                  <a:srgbClr val="404F21"/>
                </a:solidFill>
                <a:latin typeface="Arial" pitchFamily="34" charset="0"/>
                <a:cs typeface="Arial" pitchFamily="34" charset="0"/>
              </a:rPr>
              <a:t>Negotiated </a:t>
            </a:r>
            <a:r>
              <a:rPr lang="en-US" sz="3600" b="1" dirty="0">
                <a:solidFill>
                  <a:srgbClr val="404F21"/>
                </a:solidFill>
                <a:latin typeface="Arial" pitchFamily="34" charset="0"/>
                <a:cs typeface="Arial" pitchFamily="34" charset="0"/>
              </a:rPr>
              <a:t>Rulemaking</a:t>
            </a:r>
          </a:p>
        </p:txBody>
      </p:sp>
      <p:sp>
        <p:nvSpPr>
          <p:cNvPr id="3" name="Content Placeholder 2"/>
          <p:cNvSpPr>
            <a:spLocks noGrp="1"/>
          </p:cNvSpPr>
          <p:nvPr>
            <p:ph idx="4294967295"/>
          </p:nvPr>
        </p:nvSpPr>
        <p:spPr>
          <a:xfrm>
            <a:off x="2309" y="914400"/>
            <a:ext cx="8991600" cy="5440363"/>
          </a:xfrm>
          <a:prstGeom prst="rect">
            <a:avLst/>
          </a:prstGeom>
        </p:spPr>
        <p:txBody>
          <a:bodyPr>
            <a:normAutofit/>
          </a:bodyPr>
          <a:lstStyle/>
          <a:p>
            <a:pPr>
              <a:buFont typeface="Wingdings" pitchFamily="2" charset="2"/>
              <a:buChar char="§"/>
            </a:pPr>
            <a:r>
              <a:rPr lang="en-US" sz="3000" dirty="0">
                <a:latin typeface="Arial" panose="020B0604020202020204" pitchFamily="34" charset="0"/>
                <a:cs typeface="Arial" panose="020B0604020202020204" pitchFamily="34" charset="0"/>
              </a:rPr>
              <a:t>Program Integrity and Improvement</a:t>
            </a:r>
          </a:p>
          <a:p>
            <a:pPr lvl="1">
              <a:buFont typeface="Wingdings" pitchFamily="2" charset="2"/>
              <a:buChar char="§"/>
            </a:pPr>
            <a:r>
              <a:rPr lang="en-US" sz="3000" dirty="0" smtClean="0">
                <a:latin typeface="Arial" panose="020B0604020202020204" pitchFamily="34" charset="0"/>
                <a:cs typeface="Arial" panose="020B0604020202020204" pitchFamily="34" charset="0"/>
              </a:rPr>
              <a:t>Topics:</a:t>
            </a:r>
            <a:endParaRPr lang="en-US" sz="3000" dirty="0">
              <a:latin typeface="Arial" panose="020B0604020202020204" pitchFamily="34" charset="0"/>
              <a:cs typeface="Arial" panose="020B0604020202020204" pitchFamily="34" charset="0"/>
            </a:endParaRPr>
          </a:p>
          <a:p>
            <a:pPr lvl="2">
              <a:buFont typeface="Wingdings" pitchFamily="2" charset="2"/>
              <a:buChar char="§"/>
            </a:pPr>
            <a:r>
              <a:rPr lang="en-US" sz="3000" dirty="0" smtClean="0">
                <a:latin typeface="Arial" panose="020B0604020202020204" pitchFamily="34" charset="0"/>
                <a:cs typeface="Arial" panose="020B0604020202020204" pitchFamily="34" charset="0"/>
              </a:rPr>
              <a:t>Cash management (debit cards, etc.)</a:t>
            </a:r>
          </a:p>
          <a:p>
            <a:pPr lvl="2">
              <a:buFont typeface="Wingdings" pitchFamily="2" charset="2"/>
              <a:buChar char="§"/>
            </a:pPr>
            <a:r>
              <a:rPr lang="en-US" sz="3000" dirty="0" smtClean="0">
                <a:latin typeface="Arial" panose="020B0604020202020204" pitchFamily="34" charset="0"/>
                <a:cs typeface="Arial" panose="020B0604020202020204" pitchFamily="34" charset="0"/>
              </a:rPr>
              <a:t>State authorization for distance education and foreign locations of domestic schools</a:t>
            </a:r>
          </a:p>
          <a:p>
            <a:pPr lvl="2">
              <a:buFont typeface="Wingdings" pitchFamily="2" charset="2"/>
              <a:buChar char="§"/>
            </a:pPr>
            <a:r>
              <a:rPr lang="en-US" sz="3000" dirty="0" smtClean="0">
                <a:latin typeface="Arial" panose="020B0604020202020204" pitchFamily="34" charset="0"/>
                <a:cs typeface="Arial" panose="020B0604020202020204" pitchFamily="34" charset="0"/>
              </a:rPr>
              <a:t>Clock- to credit-hour conversion</a:t>
            </a:r>
          </a:p>
          <a:p>
            <a:pPr lvl="2">
              <a:buFont typeface="Wingdings" pitchFamily="2" charset="2"/>
              <a:buChar char="§"/>
            </a:pPr>
            <a:r>
              <a:rPr lang="en-US" sz="3000" dirty="0" smtClean="0">
                <a:latin typeface="Arial" panose="020B0604020202020204" pitchFamily="34" charset="0"/>
                <a:cs typeface="Arial" panose="020B0604020202020204" pitchFamily="34" charset="0"/>
              </a:rPr>
              <a:t>Definition of adverse credit for PLUS loan borrowers</a:t>
            </a:r>
          </a:p>
          <a:p>
            <a:pPr lvl="2">
              <a:buFont typeface="Wingdings" pitchFamily="2" charset="2"/>
              <a:buChar char="§"/>
            </a:pPr>
            <a:r>
              <a:rPr lang="en-US" sz="3000" dirty="0" smtClean="0">
                <a:latin typeface="Arial" panose="020B0604020202020204" pitchFamily="34" charset="0"/>
                <a:cs typeface="Arial" panose="020B0604020202020204" pitchFamily="34" charset="0"/>
              </a:rPr>
              <a:t>Repeat Coursework</a:t>
            </a:r>
          </a:p>
          <a:p>
            <a:pPr lvl="1">
              <a:buFont typeface="Wingdings" pitchFamily="2" charset="2"/>
              <a:buChar char="§"/>
            </a:pPr>
            <a:endParaRPr lang="en-US" sz="2400" dirty="0" smtClean="0"/>
          </a:p>
          <a:p>
            <a:endParaRPr lang="en-US" dirty="0" smtClean="0"/>
          </a:p>
          <a:p>
            <a:endParaRPr lang="en-US" dirty="0"/>
          </a:p>
        </p:txBody>
      </p:sp>
    </p:spTree>
    <p:extLst>
      <p:ext uri="{BB962C8B-B14F-4D97-AF65-F5344CB8AC3E}">
        <p14:creationId xmlns:p14="http://schemas.microsoft.com/office/powerpoint/2010/main" val="4177022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685800"/>
            <a:ext cx="5105400" cy="5105400"/>
          </a:xfrm>
          <a:prstGeom prst="rect">
            <a:avLst/>
          </a:prstGeom>
        </p:spPr>
      </p:pic>
      <p:sp>
        <p:nvSpPr>
          <p:cNvPr id="7" name="Rectangle 6"/>
          <p:cNvSpPr/>
          <p:nvPr/>
        </p:nvSpPr>
        <p:spPr>
          <a:xfrm>
            <a:off x="783771" y="533400"/>
            <a:ext cx="7696200" cy="54102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7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C23F56E-BCA2-4865-8A04-A67770C198CD}" type="slidenum">
              <a:rPr lang="en-US" smtClean="0">
                <a:solidFill>
                  <a:srgbClr val="F2F2F2"/>
                </a:solidFill>
                <a:latin typeface="Arial" charset="0"/>
              </a:rPr>
              <a:pPr eaLnBrk="1" fontAlgn="base" hangingPunct="1">
                <a:spcBef>
                  <a:spcPct val="0"/>
                </a:spcBef>
                <a:spcAft>
                  <a:spcPct val="0"/>
                </a:spcAft>
              </a:pPr>
              <a:t>36</a:t>
            </a:fld>
            <a:endParaRPr lang="en-US" dirty="0" smtClean="0">
              <a:solidFill>
                <a:srgbClr val="F2F2F2"/>
              </a:solidFill>
              <a:latin typeface="Arial" charset="0"/>
            </a:endParaRPr>
          </a:p>
        </p:txBody>
      </p:sp>
      <p:sp>
        <p:nvSpPr>
          <p:cNvPr id="32771" name="Rectangle 3"/>
          <p:cNvSpPr>
            <a:spLocks noGrp="1" noChangeArrowheads="1"/>
          </p:cNvSpPr>
          <p:nvPr>
            <p:ph type="title" idx="4294967295"/>
          </p:nvPr>
        </p:nvSpPr>
        <p:spPr bwMode="auto">
          <a:xfrm>
            <a:off x="0" y="2046288"/>
            <a:ext cx="9144000" cy="2125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600" b="1" dirty="0" smtClean="0">
                <a:solidFill>
                  <a:schemeClr val="accent3">
                    <a:lumMod val="50000"/>
                  </a:schemeClr>
                </a:solidFill>
              </a:rPr>
              <a:t>150% Direct Subsidized Loan Limit</a:t>
            </a:r>
            <a:endParaRPr lang="en-GB" sz="6000" dirty="0" smtClean="0"/>
          </a:p>
        </p:txBody>
      </p:sp>
      <p:sp>
        <p:nvSpPr>
          <p:cNvPr id="32772"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170409932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0" y="334051"/>
            <a:ext cx="91415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210267" y="1344811"/>
            <a:ext cx="8324133" cy="5232202"/>
          </a:xfrm>
          <a:prstGeom prst="rect">
            <a:avLst/>
          </a:prstGeom>
          <a:noFill/>
        </p:spPr>
        <p:txBody>
          <a:bodyPr wrap="square">
            <a:spAutoFit/>
          </a:bodyPr>
          <a:lstStyle/>
          <a:p>
            <a:pPr marL="571500" indent="-571500">
              <a:buFont typeface="Wingdings" pitchFamily="2" charset="2"/>
              <a:buChar char="§"/>
              <a:defRPr/>
            </a:pPr>
            <a:r>
              <a:rPr lang="en-US" sz="2800" dirty="0">
                <a:latin typeface="Arial" pitchFamily="34" charset="0"/>
                <a:cs typeface="Arial" pitchFamily="34" charset="0"/>
              </a:rPr>
              <a:t>Statute:  </a:t>
            </a:r>
            <a:r>
              <a:rPr lang="en-US" sz="2800" dirty="0" smtClean="0">
                <a:latin typeface="Arial" pitchFamily="34" charset="0"/>
                <a:cs typeface="Arial" pitchFamily="34" charset="0"/>
              </a:rPr>
              <a:t>On July </a:t>
            </a:r>
            <a:r>
              <a:rPr lang="en-US" sz="2800" dirty="0">
                <a:latin typeface="Arial" pitchFamily="34" charset="0"/>
                <a:cs typeface="Arial" pitchFamily="34" charset="0"/>
              </a:rPr>
              <a:t>6, 2012, the Moving Ahead for Progress in the 21</a:t>
            </a:r>
            <a:r>
              <a:rPr lang="en-US" sz="2800" baseline="30000" dirty="0">
                <a:latin typeface="Arial" pitchFamily="34" charset="0"/>
                <a:cs typeface="Arial" pitchFamily="34" charset="0"/>
              </a:rPr>
              <a:t>st</a:t>
            </a:r>
            <a:r>
              <a:rPr lang="en-US" sz="2800" dirty="0">
                <a:latin typeface="Arial" pitchFamily="34" charset="0"/>
                <a:cs typeface="Arial" pitchFamily="34" charset="0"/>
              </a:rPr>
              <a:t> Century Act (</a:t>
            </a:r>
            <a:r>
              <a:rPr lang="en-US" sz="2800" dirty="0" smtClean="0">
                <a:latin typeface="Arial" pitchFamily="34" charset="0"/>
                <a:cs typeface="Arial" pitchFamily="34" charset="0"/>
              </a:rPr>
              <a:t>MAP-21) </a:t>
            </a:r>
            <a:r>
              <a:rPr lang="en-US" sz="2800" dirty="0">
                <a:latin typeface="Arial" pitchFamily="34" charset="0"/>
                <a:cs typeface="Arial" pitchFamily="34" charset="0"/>
              </a:rPr>
              <a:t>was </a:t>
            </a:r>
            <a:r>
              <a:rPr lang="en-US" sz="2800" dirty="0" smtClean="0">
                <a:latin typeface="Arial" pitchFamily="34" charset="0"/>
                <a:cs typeface="Arial" pitchFamily="34" charset="0"/>
              </a:rPr>
              <a:t>enacted</a:t>
            </a:r>
            <a:r>
              <a:rPr lang="en-US" sz="2800" dirty="0">
                <a:latin typeface="Arial" pitchFamily="34" charset="0"/>
                <a:cs typeface="Arial" pitchFamily="34" charset="0"/>
              </a:rPr>
              <a:t> </a:t>
            </a:r>
            <a:r>
              <a:rPr lang="en-US" sz="2800" dirty="0" smtClean="0">
                <a:latin typeface="Arial" pitchFamily="34" charset="0"/>
                <a:cs typeface="Arial" pitchFamily="34" charset="0"/>
              </a:rPr>
              <a:t>(P.L</a:t>
            </a:r>
            <a:r>
              <a:rPr lang="en-US" sz="2800" dirty="0">
                <a:latin typeface="Arial" pitchFamily="34" charset="0"/>
                <a:cs typeface="Arial" pitchFamily="34" charset="0"/>
              </a:rPr>
              <a:t>. </a:t>
            </a:r>
            <a:r>
              <a:rPr lang="en-US" sz="2800" dirty="0" smtClean="0">
                <a:latin typeface="Arial" pitchFamily="34" charset="0"/>
                <a:cs typeface="Arial" pitchFamily="34" charset="0"/>
              </a:rPr>
              <a:t>112-141)</a:t>
            </a:r>
          </a:p>
          <a:p>
            <a:pPr>
              <a:defRPr/>
            </a:pPr>
            <a:endParaRPr lang="en-US" sz="2800" dirty="0">
              <a:latin typeface="Arial" pitchFamily="34" charset="0"/>
              <a:cs typeface="Arial" pitchFamily="34" charset="0"/>
            </a:endParaRPr>
          </a:p>
          <a:p>
            <a:pPr marL="571500" indent="-571500">
              <a:buFont typeface="Wingdings" pitchFamily="2" charset="2"/>
              <a:buChar char="§"/>
              <a:defRPr/>
            </a:pPr>
            <a:r>
              <a:rPr lang="en-US" sz="2800" dirty="0" smtClean="0">
                <a:latin typeface="Arial" pitchFamily="34" charset="0"/>
                <a:cs typeface="Arial" pitchFamily="34" charset="0"/>
              </a:rPr>
              <a:t>Regulations</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marL="1028700" lvl="1" indent="-571500">
              <a:buFont typeface="Wingdings" pitchFamily="2" charset="2"/>
              <a:buChar char="§"/>
              <a:defRPr/>
            </a:pPr>
            <a:r>
              <a:rPr lang="en-US" sz="2800" dirty="0" smtClean="0">
                <a:latin typeface="Arial" pitchFamily="34" charset="0"/>
                <a:cs typeface="Arial" pitchFamily="34" charset="0"/>
              </a:rPr>
              <a:t>Interim </a:t>
            </a:r>
            <a:r>
              <a:rPr lang="en-US" sz="2800" dirty="0">
                <a:latin typeface="Arial" pitchFamily="34" charset="0"/>
                <a:cs typeface="Arial" pitchFamily="34" charset="0"/>
              </a:rPr>
              <a:t>Final Regulations published on May 16, </a:t>
            </a:r>
            <a:r>
              <a:rPr lang="en-US" sz="2800" dirty="0" smtClean="0">
                <a:latin typeface="Arial" pitchFamily="34" charset="0"/>
                <a:cs typeface="Arial" pitchFamily="34" charset="0"/>
              </a:rPr>
              <a:t>2013</a:t>
            </a:r>
          </a:p>
          <a:p>
            <a:pPr marL="1028700" lvl="1" indent="-571500">
              <a:buFont typeface="Wingdings" pitchFamily="2" charset="2"/>
              <a:buChar char="§"/>
              <a:defRPr/>
            </a:pPr>
            <a:r>
              <a:rPr lang="en-US" sz="2800" dirty="0" smtClean="0">
                <a:latin typeface="Arial" pitchFamily="34" charset="0"/>
                <a:cs typeface="Arial" pitchFamily="34" charset="0"/>
              </a:rPr>
              <a:t>Revised Final </a:t>
            </a:r>
            <a:r>
              <a:rPr lang="en-US" sz="2800" dirty="0">
                <a:latin typeface="Arial" pitchFamily="34" charset="0"/>
                <a:cs typeface="Arial" pitchFamily="34" charset="0"/>
              </a:rPr>
              <a:t>Regulations published on </a:t>
            </a:r>
            <a:r>
              <a:rPr lang="en-US" sz="2800" dirty="0" smtClean="0">
                <a:latin typeface="Arial" pitchFamily="34" charset="0"/>
                <a:cs typeface="Arial" pitchFamily="34" charset="0"/>
              </a:rPr>
              <a:t>January </a:t>
            </a:r>
            <a:r>
              <a:rPr lang="en-US" sz="2800" dirty="0">
                <a:latin typeface="Arial" pitchFamily="34" charset="0"/>
                <a:cs typeface="Arial" pitchFamily="34" charset="0"/>
              </a:rPr>
              <a:t>16, </a:t>
            </a:r>
            <a:r>
              <a:rPr lang="en-US" sz="2800" dirty="0" smtClean="0">
                <a:latin typeface="Arial" pitchFamily="34" charset="0"/>
                <a:cs typeface="Arial" pitchFamily="34" charset="0"/>
              </a:rPr>
              <a:t>2014</a:t>
            </a:r>
            <a:endParaRPr lang="en-US" sz="2800" dirty="0">
              <a:latin typeface="Arial" pitchFamily="34" charset="0"/>
              <a:cs typeface="Arial" pitchFamily="34" charset="0"/>
            </a:endParaRPr>
          </a:p>
          <a:p>
            <a:pPr marL="1028700" lvl="1" indent="-571500">
              <a:buFont typeface="Wingdings" pitchFamily="2" charset="2"/>
              <a:buChar char="§"/>
              <a:defRPr/>
            </a:pPr>
            <a:endParaRPr lang="en-US" sz="2800" dirty="0">
              <a:latin typeface="Arial" pitchFamily="34" charset="0"/>
              <a:cs typeface="Arial" pitchFamily="34" charset="0"/>
            </a:endParaRPr>
          </a:p>
          <a:p>
            <a:pPr>
              <a:defRPr/>
            </a:pPr>
            <a:r>
              <a:rPr lang="en-US" sz="3600" dirty="0">
                <a:latin typeface="Arial" pitchFamily="34" charset="0"/>
                <a:cs typeface="Arial" pitchFamily="34" charset="0"/>
              </a:rPr>
              <a:t>	</a:t>
            </a:r>
            <a:endParaRPr lang="en-US" dirty="0">
              <a:latin typeface="Arial" pitchFamily="34" charset="0"/>
              <a:cs typeface="Arial" pitchFamily="34" charset="0"/>
            </a:endParaRPr>
          </a:p>
          <a:p>
            <a:pPr>
              <a:defRPr/>
            </a:pPr>
            <a:endParaRPr lang="en-US" dirty="0"/>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A1D77AC-B084-42BD-9955-B35F96BF4826}" type="slidenum">
              <a:rPr lang="en-US" smtClean="0">
                <a:solidFill>
                  <a:srgbClr val="F2F2F2"/>
                </a:solidFill>
                <a:latin typeface="Arial" charset="0"/>
              </a:rPr>
              <a:pPr eaLnBrk="1" fontAlgn="base" hangingPunct="1">
                <a:spcBef>
                  <a:spcPct val="0"/>
                </a:spcBef>
                <a:spcAft>
                  <a:spcPct val="0"/>
                </a:spcAft>
              </a:pPr>
              <a:t>37</a:t>
            </a:fld>
            <a:endParaRPr lang="en-US" dirty="0" smtClean="0">
              <a:solidFill>
                <a:srgbClr val="F2F2F2"/>
              </a:solidFill>
              <a:latin typeface="Arial" charset="0"/>
            </a:endParaRPr>
          </a:p>
        </p:txBody>
      </p:sp>
    </p:spTree>
    <p:extLst>
      <p:ext uri="{BB962C8B-B14F-4D97-AF65-F5344CB8AC3E}">
        <p14:creationId xmlns:p14="http://schemas.microsoft.com/office/powerpoint/2010/main" val="889873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0" y="268069"/>
            <a:ext cx="9126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228600" y="1196400"/>
            <a:ext cx="8305800" cy="5816977"/>
          </a:xfrm>
          <a:prstGeom prst="rect">
            <a:avLst/>
          </a:prstGeom>
          <a:noFill/>
        </p:spPr>
        <p:txBody>
          <a:bodyPr wrap="square">
            <a:spAutoFit/>
          </a:bodyPr>
          <a:lstStyle/>
          <a:p>
            <a:pPr marL="457200" indent="-219075">
              <a:buFont typeface="Wingdings" pitchFamily="2" charset="2"/>
              <a:buChar char="§"/>
              <a:defRPr/>
            </a:pPr>
            <a:r>
              <a:rPr lang="en-US" sz="2800" dirty="0">
                <a:latin typeface="Arial" pitchFamily="34" charset="0"/>
                <a:cs typeface="Arial" pitchFamily="34" charset="0"/>
              </a:rPr>
              <a:t>L</a:t>
            </a:r>
            <a:r>
              <a:rPr lang="en-US" sz="2800" dirty="0" smtClean="0">
                <a:latin typeface="Arial" pitchFamily="34" charset="0"/>
                <a:cs typeface="Arial" pitchFamily="34" charset="0"/>
              </a:rPr>
              <a:t>imit on </a:t>
            </a:r>
            <a:r>
              <a:rPr lang="en-US" sz="2800" dirty="0">
                <a:latin typeface="Arial" pitchFamily="34" charset="0"/>
                <a:cs typeface="Arial" pitchFamily="34" charset="0"/>
              </a:rPr>
              <a:t>how many years a </a:t>
            </a:r>
            <a:r>
              <a:rPr lang="en-US" sz="2800" dirty="0" smtClean="0">
                <a:latin typeface="Arial" pitchFamily="34" charset="0"/>
                <a:cs typeface="Arial" pitchFamily="34" charset="0"/>
              </a:rPr>
              <a:t>“first-time borrower” may </a:t>
            </a:r>
            <a:r>
              <a:rPr lang="en-US" sz="2800" dirty="0">
                <a:latin typeface="Arial" pitchFamily="34" charset="0"/>
                <a:cs typeface="Arial" pitchFamily="34" charset="0"/>
              </a:rPr>
              <a:t>receive subsidized </a:t>
            </a:r>
            <a:r>
              <a:rPr lang="en-US" sz="2800" dirty="0" smtClean="0">
                <a:latin typeface="Arial" pitchFamily="34" charset="0"/>
                <a:cs typeface="Arial" pitchFamily="34" charset="0"/>
              </a:rPr>
              <a:t>loans</a:t>
            </a:r>
            <a:endParaRPr lang="en-US" sz="2800" dirty="0">
              <a:latin typeface="Arial" pitchFamily="34" charset="0"/>
              <a:cs typeface="Arial" pitchFamily="34" charset="0"/>
            </a:endParaRPr>
          </a:p>
          <a:p>
            <a:pPr lvl="2" indent="-457200">
              <a:buFont typeface="Wingdings" pitchFamily="2" charset="2"/>
              <a:buChar char="§"/>
              <a:defRPr/>
            </a:pPr>
            <a:r>
              <a:rPr lang="en-US" sz="2800" dirty="0">
                <a:latin typeface="Arial" pitchFamily="34" charset="0"/>
                <a:cs typeface="Arial" pitchFamily="34" charset="0"/>
              </a:rPr>
              <a:t>Applies to </a:t>
            </a:r>
            <a:r>
              <a:rPr lang="en-US" sz="2800" dirty="0" smtClean="0">
                <a:latin typeface="Arial" pitchFamily="34" charset="0"/>
                <a:cs typeface="Arial" pitchFamily="34" charset="0"/>
              </a:rPr>
              <a:t>first-time borrowers </a:t>
            </a:r>
            <a:r>
              <a:rPr lang="en-US" sz="2800" dirty="0">
                <a:latin typeface="Arial" pitchFamily="34" charset="0"/>
                <a:cs typeface="Arial" pitchFamily="34" charset="0"/>
              </a:rPr>
              <a:t>on or after July 1, </a:t>
            </a:r>
            <a:r>
              <a:rPr lang="en-US" sz="2800" dirty="0" smtClean="0">
                <a:latin typeface="Arial" pitchFamily="34" charset="0"/>
                <a:cs typeface="Arial" pitchFamily="34" charset="0"/>
              </a:rPr>
              <a:t>2013.  A first-time borrower is one who -</a:t>
            </a:r>
            <a:endParaRPr lang="en-US" sz="2800" dirty="0">
              <a:latin typeface="Arial" pitchFamily="34" charset="0"/>
              <a:cs typeface="Arial" pitchFamily="34" charset="0"/>
            </a:endParaRPr>
          </a:p>
          <a:p>
            <a:pPr marL="1371600" lvl="2" indent="-457200">
              <a:buFont typeface="Wingdings" pitchFamily="2" charset="2"/>
              <a:buChar char="§"/>
              <a:defRPr/>
            </a:pPr>
            <a:endParaRPr lang="en-US" sz="2800" dirty="0" smtClean="0">
              <a:latin typeface="Arial" pitchFamily="34" charset="0"/>
              <a:cs typeface="Arial" pitchFamily="34" charset="0"/>
            </a:endParaRPr>
          </a:p>
          <a:p>
            <a:pPr marL="1371600" lvl="2" indent="-457200">
              <a:buFont typeface="Wingdings" pitchFamily="2" charset="2"/>
              <a:buChar char="§"/>
              <a:defRPr/>
            </a:pPr>
            <a:r>
              <a:rPr lang="en-US" sz="2800" dirty="0" smtClean="0">
                <a:latin typeface="Arial" pitchFamily="34" charset="0"/>
                <a:cs typeface="Arial" pitchFamily="34" charset="0"/>
              </a:rPr>
              <a:t>Has no </a:t>
            </a:r>
            <a:r>
              <a:rPr lang="en-US" sz="2800" dirty="0">
                <a:latin typeface="Arial" pitchFamily="34" charset="0"/>
                <a:cs typeface="Arial" pitchFamily="34" charset="0"/>
              </a:rPr>
              <a:t>balance on </a:t>
            </a:r>
            <a:r>
              <a:rPr lang="en-US" sz="2800" dirty="0" smtClean="0">
                <a:latin typeface="Arial" pitchFamily="34" charset="0"/>
                <a:cs typeface="Arial" pitchFamily="34" charset="0"/>
              </a:rPr>
              <a:t>any </a:t>
            </a:r>
            <a:r>
              <a:rPr lang="en-US" sz="2800" dirty="0">
                <a:latin typeface="Arial" pitchFamily="34" charset="0"/>
                <a:cs typeface="Arial" pitchFamily="34" charset="0"/>
              </a:rPr>
              <a:t>FFEL or Direct Loan on July 1, </a:t>
            </a:r>
            <a:r>
              <a:rPr lang="en-US" sz="2800" dirty="0" smtClean="0">
                <a:latin typeface="Arial" pitchFamily="34" charset="0"/>
                <a:cs typeface="Arial" pitchFamily="34" charset="0"/>
              </a:rPr>
              <a:t>2013, or</a:t>
            </a:r>
          </a:p>
          <a:p>
            <a:pPr marL="1371600" lvl="2" indent="-457200">
              <a:buFont typeface="Wingdings" pitchFamily="2" charset="2"/>
              <a:buChar char="§"/>
              <a:defRPr/>
            </a:pPr>
            <a:endParaRPr lang="en-US" sz="2800" dirty="0" smtClean="0">
              <a:latin typeface="Arial" pitchFamily="34" charset="0"/>
              <a:cs typeface="Arial" pitchFamily="34" charset="0"/>
            </a:endParaRPr>
          </a:p>
          <a:p>
            <a:pPr marL="1371600" lvl="2" indent="-457200">
              <a:buFont typeface="Wingdings" pitchFamily="2" charset="2"/>
              <a:buChar char="§"/>
              <a:defRPr/>
            </a:pPr>
            <a:r>
              <a:rPr lang="en-US" sz="2800" dirty="0" smtClean="0">
                <a:latin typeface="Arial" pitchFamily="34" charset="0"/>
                <a:cs typeface="Arial" pitchFamily="34" charset="0"/>
              </a:rPr>
              <a:t>Has </a:t>
            </a:r>
            <a:r>
              <a:rPr lang="en-US" sz="2800" dirty="0">
                <a:latin typeface="Arial" pitchFamily="34" charset="0"/>
                <a:cs typeface="Arial" pitchFamily="34" charset="0"/>
              </a:rPr>
              <a:t>no balance on any FFEL or Direct Loan </a:t>
            </a:r>
            <a:r>
              <a:rPr lang="en-US" sz="2800" dirty="0" smtClean="0">
                <a:latin typeface="Arial" pitchFamily="34" charset="0"/>
                <a:cs typeface="Arial" pitchFamily="34" charset="0"/>
              </a:rPr>
              <a:t>when receiving first Direct Loan (any type) on or after July 1, 2013</a:t>
            </a:r>
            <a:endParaRPr lang="en-US" sz="28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CF5CF33-8501-41C9-89A0-0F2A2F4D78D7}" type="slidenum">
              <a:rPr lang="en-US" smtClean="0">
                <a:solidFill>
                  <a:srgbClr val="F2F2F2"/>
                </a:solidFill>
                <a:latin typeface="Arial" charset="0"/>
              </a:rPr>
              <a:pPr eaLnBrk="1" fontAlgn="base" hangingPunct="1">
                <a:spcBef>
                  <a:spcPct val="0"/>
                </a:spcBef>
                <a:spcAft>
                  <a:spcPct val="0"/>
                </a:spcAft>
              </a:pPr>
              <a:t>38</a:t>
            </a:fld>
            <a:endParaRPr lang="en-US" dirty="0" smtClean="0">
              <a:solidFill>
                <a:srgbClr val="F2F2F2"/>
              </a:solidFill>
              <a:latin typeface="Arial" charset="0"/>
            </a:endParaRPr>
          </a:p>
        </p:txBody>
      </p:sp>
    </p:spTree>
    <p:extLst>
      <p:ext uri="{BB962C8B-B14F-4D97-AF65-F5344CB8AC3E}">
        <p14:creationId xmlns:p14="http://schemas.microsoft.com/office/powerpoint/2010/main" val="1833892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8977" y="344268"/>
            <a:ext cx="9126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195519" y="1290459"/>
            <a:ext cx="8931275" cy="4524315"/>
          </a:xfrm>
          <a:prstGeom prst="rect">
            <a:avLst/>
          </a:prstGeom>
          <a:noFill/>
        </p:spPr>
        <p:txBody>
          <a:bodyPr>
            <a:spAutoFit/>
          </a:bodyPr>
          <a:lstStyle/>
          <a:p>
            <a:pPr marL="633413" lvl="1" indent="-352425">
              <a:buFont typeface="Wingdings" pitchFamily="2" charset="2"/>
              <a:buChar char="§"/>
              <a:defRPr/>
            </a:pPr>
            <a:r>
              <a:rPr lang="en-US" sz="2800" dirty="0" smtClean="0">
                <a:latin typeface="Arial" pitchFamily="34" charset="0"/>
                <a:cs typeface="Arial" pitchFamily="34" charset="0"/>
              </a:rPr>
              <a:t>Condition - </a:t>
            </a:r>
            <a:r>
              <a:rPr lang="en-US" sz="2800" dirty="0">
                <a:latin typeface="Arial" pitchFamily="34" charset="0"/>
                <a:cs typeface="Arial" pitchFamily="34" charset="0"/>
              </a:rPr>
              <a:t>S</a:t>
            </a:r>
            <a:r>
              <a:rPr lang="en-US" sz="2800" dirty="0" smtClean="0">
                <a:latin typeface="Arial" pitchFamily="34" charset="0"/>
                <a:cs typeface="Arial" pitchFamily="34" charset="0"/>
              </a:rPr>
              <a:t>tudent has received Direct Subsidized loans for a period of time that is equal to 150% of the published length of the student’s current academic program</a:t>
            </a:r>
          </a:p>
          <a:p>
            <a:pPr marL="280988" lvl="1">
              <a:defRPr/>
            </a:pPr>
            <a:endParaRPr lang="en-US" sz="2800" dirty="0" smtClean="0">
              <a:latin typeface="Arial" pitchFamily="34" charset="0"/>
              <a:cs typeface="Arial" pitchFamily="34" charset="0"/>
            </a:endParaRPr>
          </a:p>
          <a:p>
            <a:pPr marL="633413" lvl="1" indent="-352425">
              <a:buFont typeface="Wingdings" pitchFamily="2" charset="2"/>
              <a:buChar char="§"/>
              <a:defRPr/>
            </a:pPr>
            <a:r>
              <a:rPr lang="en-US" sz="2800" dirty="0" smtClean="0">
                <a:latin typeface="Arial" pitchFamily="34" charset="0"/>
                <a:cs typeface="Arial" pitchFamily="34" charset="0"/>
              </a:rPr>
              <a:t>Result - Student may not receive additional subsidized loans for enrollment in that program or in any program of equal or lesser length</a:t>
            </a:r>
          </a:p>
          <a:p>
            <a:pPr marL="457200"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CF5CF33-8501-41C9-89A0-0F2A2F4D78D7}" type="slidenum">
              <a:rPr lang="en-US" smtClean="0">
                <a:solidFill>
                  <a:srgbClr val="F2F2F2"/>
                </a:solidFill>
                <a:latin typeface="Arial" charset="0"/>
              </a:rPr>
              <a:pPr eaLnBrk="1" fontAlgn="base" hangingPunct="1">
                <a:spcBef>
                  <a:spcPct val="0"/>
                </a:spcBef>
                <a:spcAft>
                  <a:spcPct val="0"/>
                </a:spcAft>
              </a:pPr>
              <a:t>39</a:t>
            </a:fld>
            <a:endParaRPr lang="en-US" dirty="0" smtClean="0">
              <a:solidFill>
                <a:srgbClr val="F2F2F2"/>
              </a:solidFill>
              <a:latin typeface="Arial" charset="0"/>
            </a:endParaRPr>
          </a:p>
        </p:txBody>
      </p:sp>
    </p:spTree>
    <p:extLst>
      <p:ext uri="{BB962C8B-B14F-4D97-AF65-F5344CB8AC3E}">
        <p14:creationId xmlns:p14="http://schemas.microsoft.com/office/powerpoint/2010/main" val="186939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4</a:t>
            </a:fld>
            <a:endParaRPr lang="en-US" dirty="0"/>
          </a:p>
        </p:txBody>
      </p:sp>
      <p:sp>
        <p:nvSpPr>
          <p:cNvPr id="2" name="Title 1"/>
          <p:cNvSpPr>
            <a:spLocks noGrp="1"/>
          </p:cNvSpPr>
          <p:nvPr>
            <p:ph type="title" idx="4294967295"/>
          </p:nvPr>
        </p:nvSpPr>
        <p:spPr>
          <a:xfrm>
            <a:off x="0" y="2286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14400"/>
            <a:ext cx="8610600" cy="3048000"/>
          </a:xfrm>
          <a:prstGeom prst="rect">
            <a:avLst/>
          </a:prstGeom>
        </p:spPr>
        <p:txBody>
          <a:bodyPr/>
          <a:lstStyle/>
          <a:p>
            <a:pPr>
              <a:buFont typeface="Wingdings" pitchFamily="2" charset="2"/>
              <a:buChar char="§"/>
            </a:pPr>
            <a:r>
              <a:rPr lang="en-US" sz="2800" dirty="0" smtClean="0">
                <a:latin typeface="Arial" panose="020B0604020202020204" pitchFamily="34" charset="0"/>
                <a:cs typeface="Arial" panose="020B0604020202020204" pitchFamily="34" charset="0"/>
              </a:rPr>
              <a:t>Notice of Proposed Rulemaking (NPRM)</a:t>
            </a:r>
          </a:p>
          <a:p>
            <a:pPr lvl="1">
              <a:buFont typeface="Wingdings" pitchFamily="2" charset="2"/>
              <a:buChar char="§"/>
            </a:pPr>
            <a:r>
              <a:rPr lang="en-US" dirty="0" smtClean="0">
                <a:latin typeface="Arial" panose="020B0604020202020204" pitchFamily="34" charset="0"/>
                <a:cs typeface="Arial" panose="020B0604020202020204" pitchFamily="34" charset="0"/>
              </a:rPr>
              <a:t>Published on March 25, 2014</a:t>
            </a:r>
          </a:p>
          <a:p>
            <a:pPr lvl="1">
              <a:buFont typeface="Wingdings" pitchFamily="2" charset="2"/>
              <a:buChar char="§"/>
            </a:pPr>
            <a:r>
              <a:rPr lang="en-US" dirty="0" smtClean="0">
                <a:latin typeface="Arial" panose="020B0604020202020204" pitchFamily="34" charset="0"/>
                <a:cs typeface="Arial" panose="020B0604020202020204" pitchFamily="34" charset="0"/>
              </a:rPr>
              <a:t>60 Day comment period</a:t>
            </a:r>
          </a:p>
          <a:p>
            <a:pPr lvl="2">
              <a:buFont typeface="Wingdings" pitchFamily="2" charset="2"/>
              <a:buChar char="§"/>
            </a:pPr>
            <a:r>
              <a:rPr lang="en-US" sz="2800" dirty="0" smtClean="0">
                <a:latin typeface="Arial" panose="020B0604020202020204" pitchFamily="34" charset="0"/>
                <a:cs typeface="Arial" panose="020B0604020202020204" pitchFamily="34" charset="0"/>
              </a:rPr>
              <a:t>Comments no later than May 27, 2014</a:t>
            </a:r>
          </a:p>
          <a:p>
            <a:pPr lvl="1">
              <a:buFont typeface="Wingdings" pitchFamily="2" charset="2"/>
              <a:buChar char="§"/>
            </a:pPr>
            <a:r>
              <a:rPr lang="en-US" dirty="0" smtClean="0">
                <a:latin typeface="Arial" panose="020B0604020202020204" pitchFamily="34" charset="0"/>
                <a:cs typeface="Arial" panose="020B0604020202020204" pitchFamily="34" charset="0"/>
              </a:rPr>
              <a:t>Pre-publication </a:t>
            </a:r>
            <a:r>
              <a:rPr lang="en-US" dirty="0">
                <a:latin typeface="Arial" panose="020B0604020202020204" pitchFamily="34" charset="0"/>
                <a:cs typeface="Arial" panose="020B0604020202020204" pitchFamily="34" charset="0"/>
              </a:rPr>
              <a:t>copy of the </a:t>
            </a:r>
            <a:r>
              <a:rPr lang="en-US" dirty="0" smtClean="0">
                <a:latin typeface="Arial" panose="020B0604020202020204" pitchFamily="34" charset="0"/>
                <a:cs typeface="Arial" panose="020B0604020202020204" pitchFamily="34" charset="0"/>
              </a:rPr>
              <a:t>NPRM posted to OPE website on March 14, 2014 – </a:t>
            </a:r>
          </a:p>
          <a:p>
            <a:pPr lvl="2">
              <a:buFont typeface="Wingdings" pitchFamily="2" charset="2"/>
              <a:buChar char="§"/>
            </a:pPr>
            <a:r>
              <a:rPr lang="en-US" sz="2800" dirty="0" smtClean="0">
                <a:latin typeface="Arial" panose="020B0604020202020204" pitchFamily="34" charset="0"/>
                <a:cs typeface="Arial" panose="020B0604020202020204" pitchFamily="34" charset="0"/>
              </a:rPr>
              <a:t>See GE Electronic Announcement #48 posted to IFAP on March 25. </a:t>
            </a:r>
          </a:p>
          <a:p>
            <a:pPr lvl="2">
              <a:buFont typeface="Wingdings" pitchFamily="2" charset="2"/>
              <a:buChar char="§"/>
            </a:pPr>
            <a:r>
              <a:rPr lang="en-US" sz="2800" dirty="0" smtClean="0">
                <a:latin typeface="Arial" panose="020B0604020202020204" pitchFamily="34" charset="0"/>
                <a:cs typeface="Arial" panose="020B0604020202020204" pitchFamily="34" charset="0"/>
              </a:rPr>
              <a:t>OPE URL: </a:t>
            </a:r>
            <a:r>
              <a:rPr lang="en-US" sz="2800" u="sng" dirty="0" smtClean="0">
                <a:latin typeface="Arial" panose="020B0604020202020204" pitchFamily="34" charset="0"/>
                <a:cs typeface="Arial" panose="020B0604020202020204" pitchFamily="34" charset="0"/>
                <a:hlinkClick r:id="rId2"/>
              </a:rPr>
              <a:t>http</a:t>
            </a:r>
            <a:r>
              <a:rPr lang="en-US" sz="2800" u="sng" dirty="0">
                <a:latin typeface="Arial" panose="020B0604020202020204" pitchFamily="34" charset="0"/>
                <a:cs typeface="Arial" panose="020B0604020202020204" pitchFamily="34" charset="0"/>
                <a:hlinkClick r:id="rId2"/>
              </a:rPr>
              <a:t>://www2.ed.gov/policy/highered/reg/hearulemaking/2012/gainfulemployment.html</a:t>
            </a:r>
            <a:r>
              <a:rPr lang="en-US" sz="2800" dirty="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lvl="1">
              <a:buFont typeface="Wingdings" pitchFamily="2" charset="2"/>
              <a:buChar char="§"/>
            </a:pPr>
            <a:endParaRPr lang="en-US" sz="2400" dirty="0"/>
          </a:p>
          <a:p>
            <a:pPr lvl="1">
              <a:buFont typeface="Wingdings" pitchFamily="2" charset="2"/>
              <a:buChar char="§"/>
            </a:pPr>
            <a:endParaRPr lang="en-US" sz="2400" dirty="0" smtClean="0"/>
          </a:p>
          <a:p>
            <a:pPr lvl="1">
              <a:buFont typeface="Wingdings" pitchFamily="2" charset="2"/>
              <a:buChar char="§"/>
            </a:pPr>
            <a:endParaRPr lang="en-US" dirty="0"/>
          </a:p>
        </p:txBody>
      </p:sp>
    </p:spTree>
    <p:extLst>
      <p:ext uri="{BB962C8B-B14F-4D97-AF65-F5344CB8AC3E}">
        <p14:creationId xmlns:p14="http://schemas.microsoft.com/office/powerpoint/2010/main" val="1706944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0" y="344269"/>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0" y="1066800"/>
            <a:ext cx="8547100" cy="5816977"/>
          </a:xfrm>
          <a:prstGeom prst="rect">
            <a:avLst/>
          </a:prstGeom>
          <a:noFill/>
        </p:spPr>
        <p:txBody>
          <a:bodyPr>
            <a:spAutoFit/>
          </a:bodyPr>
          <a:lstStyle/>
          <a:p>
            <a:pPr marL="914400" lvl="1" indent="-457200">
              <a:buFont typeface="Wingdings" pitchFamily="2" charset="2"/>
              <a:buChar char="§"/>
              <a:defRPr/>
            </a:pPr>
            <a:r>
              <a:rPr lang="en-US" sz="2800" dirty="0" smtClean="0">
                <a:latin typeface="Arial" pitchFamily="34" charset="0"/>
                <a:cs typeface="Arial" pitchFamily="34" charset="0"/>
              </a:rPr>
              <a:t>Students </a:t>
            </a:r>
            <a:r>
              <a:rPr lang="en-US" sz="2800" dirty="0">
                <a:latin typeface="Arial" pitchFamily="34" charset="0"/>
                <a:cs typeface="Arial" pitchFamily="34" charset="0"/>
              </a:rPr>
              <a:t>maximum time to receive subsidized loans is established based on the length of the program the student is enrolled </a:t>
            </a:r>
            <a:r>
              <a:rPr lang="en-US" sz="2800" dirty="0" smtClean="0">
                <a:latin typeface="Arial" pitchFamily="34" charset="0"/>
                <a:cs typeface="Arial" pitchFamily="34" charset="0"/>
              </a:rPr>
              <a:t>in</a:t>
            </a:r>
            <a:endParaRPr lang="en-US" sz="2800" dirty="0">
              <a:latin typeface="Arial" pitchFamily="34" charset="0"/>
              <a:cs typeface="Arial" pitchFamily="34" charset="0"/>
            </a:endParaRPr>
          </a:p>
          <a:p>
            <a:pPr marL="914400" lvl="1" indent="-457200">
              <a:buFont typeface="Wingdings" pitchFamily="2" charset="2"/>
              <a:buChar char="§"/>
              <a:defRPr/>
            </a:pPr>
            <a:endParaRPr lang="en-US" sz="2800" dirty="0">
              <a:latin typeface="Arial" pitchFamily="34" charset="0"/>
              <a:cs typeface="Arial" pitchFamily="34" charset="0"/>
            </a:endParaRPr>
          </a:p>
          <a:p>
            <a:pPr marL="914400" lvl="1" indent="-457200">
              <a:buFont typeface="Wingdings" pitchFamily="2" charset="2"/>
              <a:buChar char="§"/>
              <a:defRPr/>
            </a:pPr>
            <a:r>
              <a:rPr lang="en-US" sz="2800" dirty="0">
                <a:latin typeface="Arial" pitchFamily="34" charset="0"/>
                <a:cs typeface="Arial" pitchFamily="34" charset="0"/>
              </a:rPr>
              <a:t>Remaining subsidized eligibility is calculated by subtracting from maximum eligibility for the program, the time the student has already received subsidized loans for enrollment in any </a:t>
            </a:r>
            <a:r>
              <a:rPr lang="en-US" sz="2800" dirty="0" smtClean="0">
                <a:latin typeface="Arial" pitchFamily="34" charset="0"/>
                <a:cs typeface="Arial" pitchFamily="34" charset="0"/>
              </a:rPr>
              <a:t>program</a:t>
            </a:r>
            <a:endParaRPr lang="en-US" sz="28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marL="914400" lvl="1"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1402F01-0985-4CA6-9DE6-1278F516A0FD}" type="slidenum">
              <a:rPr lang="en-US" smtClean="0">
                <a:solidFill>
                  <a:srgbClr val="F2F2F2"/>
                </a:solidFill>
                <a:latin typeface="Arial" charset="0"/>
              </a:rPr>
              <a:pPr eaLnBrk="1" fontAlgn="base" hangingPunct="1">
                <a:spcBef>
                  <a:spcPct val="0"/>
                </a:spcBef>
                <a:spcAft>
                  <a:spcPct val="0"/>
                </a:spcAft>
              </a:pPr>
              <a:t>40</a:t>
            </a:fld>
            <a:endParaRPr lang="en-US" dirty="0" smtClean="0">
              <a:solidFill>
                <a:srgbClr val="F2F2F2"/>
              </a:solidFill>
              <a:latin typeface="Arial" charset="0"/>
            </a:endParaRPr>
          </a:p>
        </p:txBody>
      </p:sp>
    </p:spTree>
    <p:extLst>
      <p:ext uri="{BB962C8B-B14F-4D97-AF65-F5344CB8AC3E}">
        <p14:creationId xmlns:p14="http://schemas.microsoft.com/office/powerpoint/2010/main" val="221797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0" y="3442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228600" y="1137821"/>
            <a:ext cx="8639629" cy="5816977"/>
          </a:xfrm>
          <a:prstGeom prst="rect">
            <a:avLst/>
          </a:prstGeom>
          <a:noFill/>
        </p:spPr>
        <p:txBody>
          <a:bodyPr wrap="square">
            <a:spAutoFit/>
          </a:bodyPr>
          <a:lstStyle/>
          <a:p>
            <a:pPr marL="457200" indent="-457200">
              <a:buFont typeface="Wingdings" pitchFamily="2" charset="2"/>
              <a:buChar char="§"/>
              <a:defRPr/>
            </a:pPr>
            <a:r>
              <a:rPr lang="en-US" sz="2800" dirty="0">
                <a:latin typeface="Arial" pitchFamily="34" charset="0"/>
                <a:cs typeface="Arial" pitchFamily="34" charset="0"/>
              </a:rPr>
              <a:t>A</a:t>
            </a:r>
            <a:r>
              <a:rPr lang="en-US" sz="2800" dirty="0" smtClean="0">
                <a:latin typeface="Arial" pitchFamily="34" charset="0"/>
                <a:cs typeface="Arial" pitchFamily="34" charset="0"/>
              </a:rPr>
              <a:t> </a:t>
            </a:r>
            <a:r>
              <a:rPr lang="en-US" sz="2800" dirty="0">
                <a:latin typeface="Arial" pitchFamily="34" charset="0"/>
                <a:cs typeface="Arial" pitchFamily="34" charset="0"/>
              </a:rPr>
              <a:t>student who loses eligibility for additional subsidized loans may lose interest subsidy on </a:t>
            </a:r>
            <a:r>
              <a:rPr lang="en-US" sz="2800" dirty="0" smtClean="0">
                <a:latin typeface="Arial" pitchFamily="34" charset="0"/>
                <a:cs typeface="Arial" pitchFamily="34" charset="0"/>
              </a:rPr>
              <a:t>previously received subsidized loans, if -   </a:t>
            </a:r>
            <a:endParaRPr lang="en-US" sz="2800" dirty="0">
              <a:latin typeface="Arial" pitchFamily="34" charset="0"/>
              <a:cs typeface="Arial" pitchFamily="34" charset="0"/>
            </a:endParaRPr>
          </a:p>
          <a:p>
            <a:pPr marL="803275" lvl="1" indent="-346075">
              <a:buFont typeface="Wingdings" pitchFamily="2" charset="2"/>
              <a:buChar char="§"/>
              <a:defRPr/>
            </a:pPr>
            <a:r>
              <a:rPr lang="en-US" sz="2800" dirty="0">
                <a:latin typeface="Arial" pitchFamily="34" charset="0"/>
                <a:cs typeface="Arial" pitchFamily="34" charset="0"/>
              </a:rPr>
              <a:t>Student </a:t>
            </a:r>
            <a:r>
              <a:rPr lang="en-US" sz="2800" dirty="0" smtClean="0">
                <a:latin typeface="Arial" pitchFamily="34" charset="0"/>
                <a:cs typeface="Arial" pitchFamily="34" charset="0"/>
              </a:rPr>
              <a:t>did </a:t>
            </a:r>
            <a:r>
              <a:rPr lang="en-US" sz="2800" dirty="0">
                <a:latin typeface="Arial" pitchFamily="34" charset="0"/>
                <a:cs typeface="Arial" pitchFamily="34" charset="0"/>
              </a:rPr>
              <a:t>not complete </a:t>
            </a:r>
            <a:r>
              <a:rPr lang="en-US" sz="2800" dirty="0" smtClean="0">
                <a:latin typeface="Arial" pitchFamily="34" charset="0"/>
                <a:cs typeface="Arial" pitchFamily="34" charset="0"/>
              </a:rPr>
              <a:t>program, </a:t>
            </a:r>
            <a:r>
              <a:rPr lang="en-US" sz="2800" dirty="0">
                <a:latin typeface="Arial" pitchFamily="34" charset="0"/>
                <a:cs typeface="Arial" pitchFamily="34" charset="0"/>
              </a:rPr>
              <a:t>and</a:t>
            </a:r>
          </a:p>
          <a:p>
            <a:pPr marL="803275" lvl="1" indent="-346075">
              <a:buFont typeface="Wingdings" pitchFamily="2" charset="2"/>
              <a:buChar char="§"/>
              <a:defRPr/>
            </a:pPr>
            <a:r>
              <a:rPr lang="en-US" sz="2800" dirty="0">
                <a:latin typeface="Arial" pitchFamily="34" charset="0"/>
                <a:cs typeface="Arial" pitchFamily="34" charset="0"/>
              </a:rPr>
              <a:t>Continues in same program </a:t>
            </a:r>
            <a:r>
              <a:rPr lang="en-US" sz="2800" dirty="0" smtClean="0">
                <a:latin typeface="Arial" pitchFamily="34" charset="0"/>
                <a:cs typeface="Arial" pitchFamily="34" charset="0"/>
              </a:rPr>
              <a:t>or, </a:t>
            </a:r>
            <a:endParaRPr lang="en-US" sz="2800" dirty="0">
              <a:latin typeface="Arial" pitchFamily="34" charset="0"/>
              <a:cs typeface="Arial" pitchFamily="34" charset="0"/>
            </a:endParaRPr>
          </a:p>
          <a:p>
            <a:pPr marL="803275" lvl="1" indent="-346075">
              <a:buFont typeface="Wingdings" pitchFamily="2" charset="2"/>
              <a:buChar char="§"/>
              <a:defRPr/>
            </a:pPr>
            <a:r>
              <a:rPr lang="en-US" sz="2800" dirty="0">
                <a:latin typeface="Arial" pitchFamily="34" charset="0"/>
                <a:cs typeface="Arial" pitchFamily="34" charset="0"/>
              </a:rPr>
              <a:t>Enrolls in another </a:t>
            </a:r>
            <a:r>
              <a:rPr lang="en-US" sz="2800" dirty="0" smtClean="0">
                <a:latin typeface="Arial" pitchFamily="34" charset="0"/>
                <a:cs typeface="Arial" pitchFamily="34" charset="0"/>
              </a:rPr>
              <a:t>undergraduate program </a:t>
            </a:r>
            <a:r>
              <a:rPr lang="en-US" sz="2800" dirty="0">
                <a:latin typeface="Arial" pitchFamily="34" charset="0"/>
                <a:cs typeface="Arial" pitchFamily="34" charset="0"/>
              </a:rPr>
              <a:t>of the same or shorter </a:t>
            </a:r>
            <a:r>
              <a:rPr lang="en-US" sz="2800" dirty="0" smtClean="0">
                <a:latin typeface="Arial" pitchFamily="34" charset="0"/>
                <a:cs typeface="Arial" pitchFamily="34" charset="0"/>
              </a:rPr>
              <a:t>length</a:t>
            </a:r>
            <a:endParaRPr lang="en-US" sz="2800" dirty="0">
              <a:latin typeface="Arial" pitchFamily="34" charset="0"/>
              <a:cs typeface="Arial" pitchFamily="34" charset="0"/>
            </a:endParaRPr>
          </a:p>
          <a:p>
            <a:pPr marL="346075" indent="-346075">
              <a:buFont typeface="Wingdings" pitchFamily="2" charset="2"/>
              <a:buChar char="§"/>
              <a:defRPr/>
            </a:pPr>
            <a:r>
              <a:rPr lang="en-US" sz="2800" dirty="0">
                <a:latin typeface="Arial" pitchFamily="34" charset="0"/>
                <a:cs typeface="Arial" pitchFamily="34" charset="0"/>
              </a:rPr>
              <a:t>Effective </a:t>
            </a:r>
            <a:r>
              <a:rPr lang="en-US" sz="2800" dirty="0" smtClean="0">
                <a:latin typeface="Arial" pitchFamily="34" charset="0"/>
                <a:cs typeface="Arial" pitchFamily="34" charset="0"/>
              </a:rPr>
              <a:t>on the date </a:t>
            </a:r>
            <a:r>
              <a:rPr lang="en-US" sz="2800" dirty="0">
                <a:latin typeface="Arial" pitchFamily="34" charset="0"/>
                <a:cs typeface="Arial" pitchFamily="34" charset="0"/>
              </a:rPr>
              <a:t>of </a:t>
            </a:r>
            <a:r>
              <a:rPr lang="en-US" sz="2800" dirty="0" smtClean="0">
                <a:latin typeface="Arial" pitchFamily="34" charset="0"/>
                <a:cs typeface="Arial" pitchFamily="34" charset="0"/>
              </a:rPr>
              <a:t>the student’s continued </a:t>
            </a:r>
            <a:r>
              <a:rPr lang="en-US" sz="2800" dirty="0">
                <a:latin typeface="Arial" pitchFamily="34" charset="0"/>
                <a:cs typeface="Arial" pitchFamily="34" charset="0"/>
              </a:rPr>
              <a:t>or new </a:t>
            </a:r>
            <a:r>
              <a:rPr lang="en-US" sz="2800" dirty="0" smtClean="0">
                <a:latin typeface="Arial" pitchFamily="34" charset="0"/>
                <a:cs typeface="Arial" pitchFamily="34" charset="0"/>
              </a:rPr>
              <a:t>enrollment</a:t>
            </a:r>
            <a:endParaRPr lang="en-US" sz="2800" dirty="0">
              <a:latin typeface="Arial" pitchFamily="34" charset="0"/>
              <a:cs typeface="Arial" pitchFamily="34" charset="0"/>
            </a:endParaRPr>
          </a:p>
          <a:p>
            <a:pPr marL="803275" lvl="1" indent="-346075">
              <a:buFont typeface="Wingdings" pitchFamily="2" charset="2"/>
              <a:buChar char="§"/>
              <a:defRPr/>
            </a:pPr>
            <a:endParaRPr lang="en-US" sz="2800" dirty="0">
              <a:latin typeface="Arial" pitchFamily="34" charset="0"/>
              <a:cs typeface="Arial" pitchFamily="34" charset="0"/>
            </a:endParaRPr>
          </a:p>
          <a:p>
            <a:pPr marL="803275" lvl="1" indent="-346075">
              <a:buFont typeface="Wingdings" pitchFamily="2" charset="2"/>
              <a:buChar char="§"/>
              <a:defRPr/>
            </a:pPr>
            <a:endParaRPr lang="en-US" sz="28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17C43B3-5761-4388-8CD0-79B023DC9AF2}" type="slidenum">
              <a:rPr lang="en-US" smtClean="0">
                <a:solidFill>
                  <a:srgbClr val="F2F2F2"/>
                </a:solidFill>
                <a:latin typeface="Arial" charset="0"/>
              </a:rPr>
              <a:pPr eaLnBrk="1" fontAlgn="base" hangingPunct="1">
                <a:spcBef>
                  <a:spcPct val="0"/>
                </a:spcBef>
                <a:spcAft>
                  <a:spcPct val="0"/>
                </a:spcAft>
              </a:pPr>
              <a:t>41</a:t>
            </a:fld>
            <a:endParaRPr lang="en-US" dirty="0" smtClean="0">
              <a:solidFill>
                <a:srgbClr val="F2F2F2"/>
              </a:solidFill>
              <a:latin typeface="Arial" charset="0"/>
            </a:endParaRPr>
          </a:p>
        </p:txBody>
      </p:sp>
    </p:spTree>
    <p:extLst>
      <p:ext uri="{BB962C8B-B14F-4D97-AF65-F5344CB8AC3E}">
        <p14:creationId xmlns:p14="http://schemas.microsoft.com/office/powerpoint/2010/main" val="1440300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79897DD-5B06-4869-A5DA-6126F77B9FEB}" type="slidenum">
              <a:rPr lang="en-US" altLang="en-US" smtClean="0">
                <a:solidFill>
                  <a:srgbClr val="F2F2F2"/>
                </a:solidFill>
                <a:latin typeface="Arial" charset="0"/>
              </a:rPr>
              <a:pPr eaLnBrk="1" fontAlgn="base" hangingPunct="1">
                <a:spcBef>
                  <a:spcPct val="0"/>
                </a:spcBef>
                <a:spcAft>
                  <a:spcPct val="0"/>
                </a:spcAft>
              </a:pPr>
              <a:t>42</a:t>
            </a:fld>
            <a:endParaRPr lang="en-US" altLang="en-US" smtClean="0">
              <a:solidFill>
                <a:srgbClr val="F2F2F2"/>
              </a:solidFill>
              <a:latin typeface="Arial" charset="0"/>
            </a:endParaRPr>
          </a:p>
        </p:txBody>
      </p:sp>
      <p:sp>
        <p:nvSpPr>
          <p:cNvPr id="47107" name="Title 1"/>
          <p:cNvSpPr>
            <a:spLocks noGrp="1"/>
          </p:cNvSpPr>
          <p:nvPr>
            <p:ph type="title" idx="4294967295"/>
          </p:nvPr>
        </p:nvSpPr>
        <p:spPr bwMode="auto">
          <a:xfrm>
            <a:off x="0" y="304800"/>
            <a:ext cx="91440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solidFill>
                  <a:srgbClr val="404F21"/>
                </a:solidFill>
                <a:latin typeface="Arial" charset="0"/>
                <a:cs typeface="Arial" charset="0"/>
              </a:rPr>
              <a:t>Recent Regulatory Activity</a:t>
            </a:r>
          </a:p>
        </p:txBody>
      </p:sp>
      <p:sp>
        <p:nvSpPr>
          <p:cNvPr id="47108" name="Content Placeholder 2"/>
          <p:cNvSpPr>
            <a:spLocks noGrp="1"/>
          </p:cNvSpPr>
          <p:nvPr>
            <p:ph idx="4294967295"/>
          </p:nvPr>
        </p:nvSpPr>
        <p:spPr bwMode="auto">
          <a:xfrm>
            <a:off x="152400" y="914400"/>
            <a:ext cx="8763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Char char="§"/>
            </a:pPr>
            <a:r>
              <a:rPr lang="en-US" altLang="en-US" sz="2800" smtClean="0">
                <a:latin typeface="Arial" charset="0"/>
                <a:cs typeface="Arial" charset="0"/>
              </a:rPr>
              <a:t>Revised Final Rule published on January 16</a:t>
            </a:r>
          </a:p>
          <a:p>
            <a:pPr lvl="1" eaLnBrk="1" hangingPunct="1">
              <a:buFont typeface="Wingdings" pitchFamily="2" charset="2"/>
              <a:buChar char="§"/>
            </a:pPr>
            <a:r>
              <a:rPr lang="en-US" altLang="en-US" smtClean="0">
                <a:latin typeface="Arial" charset="0"/>
                <a:cs typeface="Arial" charset="0"/>
              </a:rPr>
              <a:t>Maximum Eligibility Period (MEP) Calculations</a:t>
            </a:r>
          </a:p>
          <a:p>
            <a:pPr lvl="2" eaLnBrk="1" hangingPunct="1">
              <a:buFont typeface="Wingdings" pitchFamily="2" charset="2"/>
              <a:buChar char="§"/>
            </a:pPr>
            <a:r>
              <a:rPr lang="en-US" altLang="en-US" sz="2800" smtClean="0">
                <a:latin typeface="Arial" charset="0"/>
                <a:cs typeface="Arial" charset="0"/>
              </a:rPr>
              <a:t>Two-year bachelor’s degree completion programs will have a program length of four years MEP = six years.</a:t>
            </a:r>
          </a:p>
          <a:p>
            <a:pPr lvl="2" eaLnBrk="1" hangingPunct="1">
              <a:buFont typeface="Wingdings" pitchFamily="2" charset="2"/>
              <a:buChar char="§"/>
            </a:pPr>
            <a:r>
              <a:rPr lang="en-US" altLang="en-US" sz="2800" smtClean="0">
                <a:latin typeface="Arial" charset="0"/>
                <a:cs typeface="Arial" charset="0"/>
              </a:rPr>
              <a:t>Special admission associate degree programs will have a program length of four years.</a:t>
            </a:r>
          </a:p>
          <a:p>
            <a:pPr lvl="3" eaLnBrk="1" hangingPunct="1">
              <a:buFont typeface="Wingdings" pitchFamily="2" charset="2"/>
              <a:buChar char="§"/>
            </a:pPr>
            <a:r>
              <a:rPr lang="en-US" altLang="en-US" sz="2800" smtClean="0">
                <a:latin typeface="Arial" charset="0"/>
                <a:cs typeface="Arial" charset="0"/>
              </a:rPr>
              <a:t>Program requires an associate degree or at least two years of coursework for admission</a:t>
            </a:r>
          </a:p>
          <a:p>
            <a:pPr lvl="3" eaLnBrk="1" hangingPunct="1">
              <a:buFont typeface="Wingdings" pitchFamily="2" charset="2"/>
              <a:buChar char="§"/>
            </a:pPr>
            <a:r>
              <a:rPr lang="en-US" altLang="en-US" sz="2800" smtClean="0">
                <a:latin typeface="Arial" charset="0"/>
                <a:cs typeface="Arial" charset="0"/>
              </a:rPr>
              <a:t>Selective admissions</a:t>
            </a:r>
          </a:p>
          <a:p>
            <a:pPr lvl="3" eaLnBrk="1" hangingPunct="1">
              <a:buFont typeface="Wingdings" pitchFamily="2" charset="2"/>
              <a:buChar char="§"/>
            </a:pPr>
            <a:r>
              <a:rPr lang="en-US" altLang="en-US" sz="2800" smtClean="0">
                <a:latin typeface="Arial" charset="0"/>
                <a:cs typeface="Arial" charset="0"/>
              </a:rPr>
              <a:t>Coursework necessary for licensure</a:t>
            </a:r>
          </a:p>
        </p:txBody>
      </p:sp>
    </p:spTree>
    <p:extLst>
      <p:ext uri="{BB962C8B-B14F-4D97-AF65-F5344CB8AC3E}">
        <p14:creationId xmlns:p14="http://schemas.microsoft.com/office/powerpoint/2010/main" val="1769683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3442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228600" y="1371600"/>
            <a:ext cx="8915400" cy="4154984"/>
          </a:xfrm>
          <a:prstGeom prst="rect">
            <a:avLst/>
          </a:prstGeom>
          <a:noFill/>
        </p:spPr>
        <p:txBody>
          <a:bodyPr wrap="square">
            <a:spAutoFit/>
          </a:bodyPr>
          <a:lstStyle/>
          <a:p>
            <a:pPr marL="457200" indent="-457200">
              <a:buFont typeface="Wingdings" pitchFamily="2" charset="2"/>
              <a:buChar char="§"/>
              <a:defRPr/>
            </a:pPr>
            <a:r>
              <a:rPr lang="en-US" sz="2800" dirty="0">
                <a:latin typeface="Arial" pitchFamily="34" charset="0"/>
                <a:cs typeface="Arial" pitchFamily="34" charset="0"/>
              </a:rPr>
              <a:t>ED/FSA will track, calculate, and inform students and </a:t>
            </a:r>
            <a:r>
              <a:rPr lang="en-US" sz="2800" dirty="0" smtClean="0">
                <a:latin typeface="Arial" pitchFamily="34" charset="0"/>
                <a:cs typeface="Arial" pitchFamily="34" charset="0"/>
              </a:rPr>
              <a:t>institutions</a:t>
            </a:r>
          </a:p>
          <a:p>
            <a:pPr marL="457200" indent="-457200">
              <a:buFont typeface="Wingdings" pitchFamily="2" charset="2"/>
              <a:buChar char="§"/>
              <a:defRPr/>
            </a:pPr>
            <a:endParaRPr lang="en-US" sz="2800" dirty="0">
              <a:latin typeface="Arial" pitchFamily="34" charset="0"/>
              <a:cs typeface="Arial" pitchFamily="34" charset="0"/>
            </a:endParaRPr>
          </a:p>
          <a:p>
            <a:pPr marL="457200" indent="-457200">
              <a:buFont typeface="Wingdings" pitchFamily="2" charset="2"/>
              <a:buChar char="§"/>
              <a:defRPr/>
            </a:pPr>
            <a:r>
              <a:rPr lang="en-US" sz="2800" dirty="0" smtClean="0">
                <a:latin typeface="Arial" pitchFamily="34" charset="0"/>
                <a:cs typeface="Arial" pitchFamily="34" charset="0"/>
              </a:rPr>
              <a:t>Codes </a:t>
            </a:r>
            <a:r>
              <a:rPr lang="en-US" sz="2800" dirty="0">
                <a:latin typeface="Arial" pitchFamily="34" charset="0"/>
                <a:cs typeface="Arial" pitchFamily="34" charset="0"/>
              </a:rPr>
              <a:t>and comments on SARs and </a:t>
            </a:r>
            <a:r>
              <a:rPr lang="en-US" sz="2800" dirty="0" smtClean="0">
                <a:latin typeface="Arial" pitchFamily="34" charset="0"/>
                <a:cs typeface="Arial" pitchFamily="34" charset="0"/>
              </a:rPr>
              <a:t>ISIRs</a:t>
            </a:r>
            <a:endParaRPr lang="en-US" sz="28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marL="457200" indent="-457200">
              <a:buFont typeface="Wingdings" pitchFamily="2" charset="2"/>
              <a:buChar char="§"/>
              <a:defRPr/>
            </a:pPr>
            <a:r>
              <a:rPr lang="en-US" sz="2800" dirty="0" smtClean="0">
                <a:latin typeface="Arial" pitchFamily="34" charset="0"/>
                <a:cs typeface="Arial" pitchFamily="34" charset="0"/>
              </a:rPr>
              <a:t>COD editing, reporting, </a:t>
            </a:r>
            <a:r>
              <a:rPr lang="en-US" sz="2800" dirty="0">
                <a:latin typeface="Arial" pitchFamily="34" charset="0"/>
                <a:cs typeface="Arial" pitchFamily="34" charset="0"/>
              </a:rPr>
              <a:t>and </a:t>
            </a:r>
            <a:r>
              <a:rPr lang="en-US" sz="2800" dirty="0" smtClean="0">
                <a:latin typeface="Arial" pitchFamily="34" charset="0"/>
                <a:cs typeface="Arial" pitchFamily="34" charset="0"/>
              </a:rPr>
              <a:t>enforcement</a:t>
            </a:r>
            <a:endParaRPr lang="en-US" sz="2800" dirty="0">
              <a:latin typeface="Arial" pitchFamily="34" charset="0"/>
              <a:cs typeface="Arial" pitchFamily="34" charset="0"/>
            </a:endParaRPr>
          </a:p>
          <a:p>
            <a:pPr>
              <a:defRPr/>
            </a:pPr>
            <a:r>
              <a:rPr lang="en-US" sz="3200" dirty="0" smtClean="0">
                <a:latin typeface="Arial" pitchFamily="34" charset="0"/>
                <a:cs typeface="Arial" pitchFamily="34" charset="0"/>
              </a:rPr>
              <a:t> </a:t>
            </a:r>
            <a:endParaRPr lang="en-US" sz="3200" dirty="0">
              <a:latin typeface="Arial" pitchFamily="34" charset="0"/>
              <a:cs typeface="Arial" pitchFamily="34" charset="0"/>
            </a:endParaRPr>
          </a:p>
          <a:p>
            <a:pPr marL="457200"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2E453FA-90DE-459A-965D-74B0873C90C3}" type="slidenum">
              <a:rPr lang="en-US" smtClean="0">
                <a:solidFill>
                  <a:srgbClr val="F2F2F2"/>
                </a:solidFill>
                <a:latin typeface="Arial" charset="0"/>
              </a:rPr>
              <a:pPr eaLnBrk="1" fontAlgn="base" hangingPunct="1">
                <a:spcBef>
                  <a:spcPct val="0"/>
                </a:spcBef>
                <a:spcAft>
                  <a:spcPct val="0"/>
                </a:spcAft>
              </a:pPr>
              <a:t>43</a:t>
            </a:fld>
            <a:endParaRPr lang="en-US" dirty="0" smtClean="0">
              <a:solidFill>
                <a:srgbClr val="F2F2F2"/>
              </a:solidFill>
              <a:latin typeface="Arial" charset="0"/>
            </a:endParaRPr>
          </a:p>
        </p:txBody>
      </p:sp>
    </p:spTree>
    <p:extLst>
      <p:ext uri="{BB962C8B-B14F-4D97-AF65-F5344CB8AC3E}">
        <p14:creationId xmlns:p14="http://schemas.microsoft.com/office/powerpoint/2010/main" val="1770496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34426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dirty="0">
                <a:solidFill>
                  <a:srgbClr val="404F21"/>
                </a:solidFill>
                <a:latin typeface="Arial" charset="0"/>
              </a:rPr>
              <a:t>Subsidized Loan </a:t>
            </a:r>
            <a:r>
              <a:rPr lang="en-US" sz="3600" b="1" dirty="0" smtClean="0">
                <a:solidFill>
                  <a:srgbClr val="404F21"/>
                </a:solidFill>
                <a:latin typeface="Arial" charset="0"/>
              </a:rPr>
              <a:t>Limit</a:t>
            </a:r>
            <a:endParaRPr lang="en-US" sz="3600" b="1" dirty="0">
              <a:solidFill>
                <a:srgbClr val="404F21"/>
              </a:solidFill>
              <a:latin typeface="Arial" charset="0"/>
            </a:endParaRPr>
          </a:p>
        </p:txBody>
      </p:sp>
      <p:sp>
        <p:nvSpPr>
          <p:cNvPr id="3" name="TextBox 2"/>
          <p:cNvSpPr txBox="1"/>
          <p:nvPr/>
        </p:nvSpPr>
        <p:spPr>
          <a:xfrm>
            <a:off x="76200" y="1407616"/>
            <a:ext cx="8915400" cy="4955203"/>
          </a:xfrm>
          <a:prstGeom prst="rect">
            <a:avLst/>
          </a:prstGeom>
          <a:noFill/>
        </p:spPr>
        <p:txBody>
          <a:bodyPr wrap="square">
            <a:spAutoFit/>
          </a:bodyPr>
          <a:lstStyle/>
          <a:p>
            <a:pPr lvl="1" indent="-457200">
              <a:buFont typeface="Wingdings" pitchFamily="2" charset="2"/>
              <a:buChar char="§"/>
              <a:defRPr/>
            </a:pPr>
            <a:r>
              <a:rPr lang="en-US" sz="2800" dirty="0" smtClean="0">
                <a:latin typeface="Arial" pitchFamily="34" charset="0"/>
                <a:cs typeface="Arial" pitchFamily="34" charset="0"/>
              </a:rPr>
              <a:t>2013-14 – Schools must correctly report and update when necessary a loan’s academic year and loan period</a:t>
            </a:r>
          </a:p>
          <a:p>
            <a:pPr marL="914400" lvl="1" indent="-457200">
              <a:buFont typeface="Wingdings" pitchFamily="2" charset="2"/>
              <a:buChar char="§"/>
              <a:defRPr/>
            </a:pPr>
            <a:r>
              <a:rPr lang="en-US" sz="2800" dirty="0" smtClean="0">
                <a:latin typeface="Arial" pitchFamily="34" charset="0"/>
                <a:cs typeface="Arial" pitchFamily="34" charset="0"/>
              </a:rPr>
              <a:t>See </a:t>
            </a:r>
            <a:r>
              <a:rPr lang="en-US" sz="2800" dirty="0">
                <a:latin typeface="Arial" pitchFamily="34" charset="0"/>
                <a:cs typeface="Arial" pitchFamily="34" charset="0"/>
              </a:rPr>
              <a:t>DCL </a:t>
            </a:r>
            <a:r>
              <a:rPr lang="en-US" sz="2800" dirty="0" smtClean="0">
                <a:latin typeface="Arial" pitchFamily="34" charset="0"/>
                <a:cs typeface="Arial" pitchFamily="34" charset="0"/>
              </a:rPr>
              <a:t>GEN-13-13</a:t>
            </a:r>
          </a:p>
          <a:p>
            <a:pPr lvl="1">
              <a:defRPr/>
            </a:pPr>
            <a:endParaRPr lang="en-US" sz="2800" dirty="0">
              <a:latin typeface="Arial" pitchFamily="34" charset="0"/>
              <a:cs typeface="Arial" pitchFamily="34" charset="0"/>
            </a:endParaRPr>
          </a:p>
          <a:p>
            <a:pPr marL="457200" indent="-457200">
              <a:buFont typeface="Wingdings" pitchFamily="2" charset="2"/>
              <a:buChar char="§"/>
              <a:defRPr/>
            </a:pPr>
            <a:r>
              <a:rPr lang="en-US" sz="2800" dirty="0" smtClean="0">
                <a:latin typeface="Arial" pitchFamily="34" charset="0"/>
                <a:cs typeface="Arial" pitchFamily="34" charset="0"/>
              </a:rPr>
              <a:t>2014-15 </a:t>
            </a:r>
            <a:r>
              <a:rPr lang="en-US" sz="2800" dirty="0">
                <a:latin typeface="Arial" pitchFamily="34" charset="0"/>
                <a:cs typeface="Arial" pitchFamily="34" charset="0"/>
              </a:rPr>
              <a:t>- Schools will need to provide program information, including length of program, to both COD and to </a:t>
            </a:r>
            <a:r>
              <a:rPr lang="en-US" sz="2800" dirty="0" smtClean="0">
                <a:latin typeface="Arial" pitchFamily="34" charset="0"/>
                <a:cs typeface="Arial" pitchFamily="34" charset="0"/>
              </a:rPr>
              <a:t>NSLDS</a:t>
            </a:r>
            <a:endParaRPr lang="en-US" sz="2800" dirty="0">
              <a:latin typeface="Arial" pitchFamily="34" charset="0"/>
              <a:cs typeface="Arial" pitchFamily="34" charset="0"/>
            </a:endParaRPr>
          </a:p>
          <a:p>
            <a:pPr>
              <a:defRPr/>
            </a:pPr>
            <a:r>
              <a:rPr lang="en-US" sz="2800" dirty="0">
                <a:latin typeface="Arial" pitchFamily="34" charset="0"/>
                <a:cs typeface="Arial" pitchFamily="34" charset="0"/>
              </a:rPr>
              <a:t> </a:t>
            </a:r>
          </a:p>
          <a:p>
            <a:pPr marL="457200" indent="-457200">
              <a:buFont typeface="Wingdings" pitchFamily="2" charset="2"/>
              <a:buChar char="§"/>
              <a:defRPr/>
            </a:pPr>
            <a:endParaRPr lang="en-US" sz="2800" dirty="0">
              <a:latin typeface="Arial" pitchFamily="34" charset="0"/>
              <a:cs typeface="Arial" pitchFamily="34" charset="0"/>
            </a:endParaRPr>
          </a:p>
          <a:p>
            <a:pPr>
              <a:defRPr/>
            </a:pPr>
            <a:endParaRPr lang="en-US" dirty="0"/>
          </a:p>
          <a:p>
            <a:pPr>
              <a:defRPr/>
            </a:pPr>
            <a:endParaRPr lang="en-US" dirty="0"/>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2E453FA-90DE-459A-965D-74B0873C90C3}" type="slidenum">
              <a:rPr lang="en-US" smtClean="0">
                <a:solidFill>
                  <a:srgbClr val="F2F2F2"/>
                </a:solidFill>
                <a:latin typeface="Arial" charset="0"/>
              </a:rPr>
              <a:pPr eaLnBrk="1" fontAlgn="base" hangingPunct="1">
                <a:spcBef>
                  <a:spcPct val="0"/>
                </a:spcBef>
                <a:spcAft>
                  <a:spcPct val="0"/>
                </a:spcAft>
              </a:pPr>
              <a:t>44</a:t>
            </a:fld>
            <a:endParaRPr lang="en-US" dirty="0" smtClean="0">
              <a:solidFill>
                <a:srgbClr val="F2F2F2"/>
              </a:solidFill>
              <a:latin typeface="Arial" charset="0"/>
            </a:endParaRPr>
          </a:p>
        </p:txBody>
      </p:sp>
    </p:spTree>
    <p:extLst>
      <p:ext uri="{BB962C8B-B14F-4D97-AF65-F5344CB8AC3E}">
        <p14:creationId xmlns:p14="http://schemas.microsoft.com/office/powerpoint/2010/main" val="3595602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685800"/>
            <a:ext cx="5105400" cy="5105400"/>
          </a:xfrm>
          <a:prstGeom prst="rect">
            <a:avLst/>
          </a:prstGeom>
        </p:spPr>
      </p:pic>
      <p:sp>
        <p:nvSpPr>
          <p:cNvPr id="7" name="Rectangle 6"/>
          <p:cNvSpPr/>
          <p:nvPr/>
        </p:nvSpPr>
        <p:spPr>
          <a:xfrm>
            <a:off x="783771" y="533400"/>
            <a:ext cx="7696200" cy="5410200"/>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08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DF1EFE5-DD41-421B-82FE-089512779E9B}" type="slidenum">
              <a:rPr lang="en-US" smtClean="0">
                <a:solidFill>
                  <a:srgbClr val="F2F2F2"/>
                </a:solidFill>
                <a:latin typeface="Arial" charset="0"/>
              </a:rPr>
              <a:pPr eaLnBrk="1" fontAlgn="base" hangingPunct="1">
                <a:spcBef>
                  <a:spcPct val="0"/>
                </a:spcBef>
                <a:spcAft>
                  <a:spcPct val="0"/>
                </a:spcAft>
              </a:pPr>
              <a:t>45</a:t>
            </a:fld>
            <a:endParaRPr lang="en-US" dirty="0" smtClean="0">
              <a:solidFill>
                <a:srgbClr val="F2F2F2"/>
              </a:solidFill>
              <a:latin typeface="Arial" charset="0"/>
            </a:endParaRPr>
          </a:p>
        </p:txBody>
      </p:sp>
      <p:sp>
        <p:nvSpPr>
          <p:cNvPr id="46083" name="Rectangle 3"/>
          <p:cNvSpPr>
            <a:spLocks noGrp="1" noChangeArrowheads="1"/>
          </p:cNvSpPr>
          <p:nvPr>
            <p:ph type="title" idx="4294967295"/>
          </p:nvPr>
        </p:nvSpPr>
        <p:spPr bwMode="auto">
          <a:xfrm>
            <a:off x="0" y="936625"/>
            <a:ext cx="9144000" cy="581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eaLnBrk="1" hangingPunct="1">
              <a:buClr>
                <a:srgbClr val="00CC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0" dirty="0" smtClean="0">
                <a:solidFill>
                  <a:srgbClr val="00CC99"/>
                </a:solidFill>
              </a:rPr>
              <a:t/>
            </a:r>
            <a:br>
              <a:rPr lang="en-GB" sz="6000" dirty="0" smtClean="0">
                <a:solidFill>
                  <a:srgbClr val="00CC99"/>
                </a:solidFill>
              </a:rPr>
            </a:br>
            <a:r>
              <a:rPr lang="en-GB" sz="6600" b="1" dirty="0" smtClean="0">
                <a:solidFill>
                  <a:srgbClr val="006600"/>
                </a:solidFill>
              </a:rPr>
              <a:t>Verification and Unusual Enrollment History</a:t>
            </a:r>
            <a:r>
              <a:rPr lang="en-GB" sz="5400" b="1" dirty="0" smtClean="0">
                <a:solidFill>
                  <a:schemeClr val="accent3">
                    <a:lumMod val="50000"/>
                  </a:schemeClr>
                </a:solidFill>
              </a:rPr>
              <a:t/>
            </a:r>
            <a:br>
              <a:rPr lang="en-GB" sz="5400" b="1" dirty="0" smtClean="0">
                <a:solidFill>
                  <a:schemeClr val="accent3">
                    <a:lumMod val="50000"/>
                  </a:schemeClr>
                </a:solidFill>
              </a:rPr>
            </a:br>
            <a:r>
              <a:rPr lang="en-GB" sz="6000" dirty="0" smtClean="0">
                <a:solidFill>
                  <a:srgbClr val="CC3300"/>
                </a:solidFill>
              </a:rPr>
              <a:t>  </a:t>
            </a:r>
            <a:r>
              <a:rPr lang="en-GB" sz="4200" dirty="0" smtClean="0"/>
              <a:t/>
            </a:r>
            <a:br>
              <a:rPr lang="en-GB" sz="4200" dirty="0" smtClean="0"/>
            </a:br>
            <a:r>
              <a:rPr lang="en-GB" sz="6000" dirty="0" smtClean="0"/>
              <a:t/>
            </a:r>
            <a:br>
              <a:rPr lang="en-GB" sz="6000" dirty="0" smtClean="0"/>
            </a:br>
            <a:r>
              <a:rPr lang="en-GB" sz="6000" dirty="0" smtClean="0"/>
              <a:t> </a:t>
            </a:r>
          </a:p>
        </p:txBody>
      </p:sp>
      <p:sp>
        <p:nvSpPr>
          <p:cNvPr id="46084"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159924068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5774A0E-CAF5-4788-99D6-1BF268BF17E9}" type="slidenum">
              <a:rPr lang="en-US" smtClean="0"/>
              <a:pPr>
                <a:defRPr/>
              </a:pPr>
              <a:t>46</a:t>
            </a:fld>
            <a:endParaRPr lang="en-US" dirty="0"/>
          </a:p>
        </p:txBody>
      </p:sp>
      <p:sp>
        <p:nvSpPr>
          <p:cNvPr id="50178" name="Rectangle 2"/>
          <p:cNvSpPr>
            <a:spLocks noGrp="1" noChangeArrowheads="1"/>
          </p:cNvSpPr>
          <p:nvPr>
            <p:ph type="title" idx="4294967295"/>
          </p:nvPr>
        </p:nvSpPr>
        <p:spPr bwMode="auto">
          <a:xfrm>
            <a:off x="0" y="30480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404F21"/>
                </a:solidFill>
                <a:latin typeface="Arial" charset="0"/>
                <a:cs typeface="Arial" charset="0"/>
              </a:rPr>
              <a:t>2013-14 Verification</a:t>
            </a:r>
          </a:p>
        </p:txBody>
      </p:sp>
      <p:sp>
        <p:nvSpPr>
          <p:cNvPr id="9220" name="Rectangle 3"/>
          <p:cNvSpPr>
            <a:spLocks noGrp="1" noChangeArrowheads="1"/>
          </p:cNvSpPr>
          <p:nvPr>
            <p:ph idx="4294967295"/>
          </p:nvPr>
        </p:nvSpPr>
        <p:spPr>
          <a:xfrm>
            <a:off x="685800" y="1295400"/>
            <a:ext cx="8153400" cy="5105400"/>
          </a:xfrm>
          <a:prstGeom prst="rect">
            <a:avLst/>
          </a:prstGeom>
        </p:spPr>
        <p:txBody>
          <a:bodyPr>
            <a:normAutofit/>
          </a:bodyPr>
          <a:lstStyle/>
          <a:p>
            <a:pPr>
              <a:buFont typeface="Wingdings" pitchFamily="2" charset="2"/>
              <a:buChar char="§"/>
              <a:defRPr/>
            </a:pPr>
            <a:r>
              <a:rPr lang="en-US" sz="2800" dirty="0" smtClean="0">
                <a:solidFill>
                  <a:schemeClr val="tx1"/>
                </a:solidFill>
                <a:latin typeface="Arial" pitchFamily="34" charset="0"/>
                <a:cs typeface="Arial" pitchFamily="34" charset="0"/>
              </a:rPr>
              <a:t>Fraud Detection and Prevention –</a:t>
            </a:r>
          </a:p>
          <a:p>
            <a:pPr lvl="1">
              <a:buFont typeface="Wingdings" pitchFamily="2" charset="2"/>
              <a:buChar char="§"/>
              <a:defRPr/>
            </a:pPr>
            <a:r>
              <a:rPr lang="en-US" dirty="0" smtClean="0">
                <a:solidFill>
                  <a:schemeClr val="tx1"/>
                </a:solidFill>
                <a:latin typeface="Arial" pitchFamily="34" charset="0"/>
                <a:cs typeface="Arial" pitchFamily="34" charset="0"/>
              </a:rPr>
              <a:t>Two </a:t>
            </a:r>
            <a:r>
              <a:rPr lang="en-US" dirty="0">
                <a:solidFill>
                  <a:schemeClr val="tx1"/>
                </a:solidFill>
                <a:latin typeface="Arial" pitchFamily="34" charset="0"/>
                <a:cs typeface="Arial" pitchFamily="34" charset="0"/>
              </a:rPr>
              <a:t>new verification items to combat </a:t>
            </a:r>
            <a:r>
              <a:rPr lang="en-US" dirty="0" smtClean="0">
                <a:solidFill>
                  <a:schemeClr val="tx1"/>
                </a:solidFill>
                <a:latin typeface="Arial" pitchFamily="34" charset="0"/>
                <a:cs typeface="Arial" pitchFamily="34" charset="0"/>
              </a:rPr>
              <a:t>abuse</a:t>
            </a:r>
          </a:p>
          <a:p>
            <a:pPr lvl="2">
              <a:buFont typeface="Wingdings" pitchFamily="2" charset="2"/>
              <a:buChar char="§"/>
              <a:defRPr/>
            </a:pPr>
            <a:r>
              <a:rPr lang="en-US" sz="2800" dirty="0" smtClean="0">
                <a:latin typeface="Arial" pitchFamily="34" charset="0"/>
                <a:cs typeface="Arial" pitchFamily="34" charset="0"/>
              </a:rPr>
              <a:t>H</a:t>
            </a:r>
            <a:r>
              <a:rPr lang="en-US" sz="2800" dirty="0" smtClean="0">
                <a:solidFill>
                  <a:schemeClr val="tx1"/>
                </a:solidFill>
                <a:latin typeface="Arial" pitchFamily="34" charset="0"/>
                <a:cs typeface="Arial" pitchFamily="34" charset="0"/>
              </a:rPr>
              <a:t>igh </a:t>
            </a:r>
            <a:r>
              <a:rPr lang="en-US" sz="2800" dirty="0">
                <a:solidFill>
                  <a:schemeClr val="tx1"/>
                </a:solidFill>
                <a:latin typeface="Arial" pitchFamily="34" charset="0"/>
                <a:cs typeface="Arial" pitchFamily="34" charset="0"/>
              </a:rPr>
              <a:t>School Completion Status</a:t>
            </a:r>
          </a:p>
          <a:p>
            <a:pPr lvl="2">
              <a:buFont typeface="Wingdings" pitchFamily="2" charset="2"/>
              <a:buChar char="§"/>
              <a:defRPr/>
            </a:pPr>
            <a:r>
              <a:rPr lang="en-US" sz="2800" dirty="0" smtClean="0">
                <a:solidFill>
                  <a:schemeClr val="tx1"/>
                </a:solidFill>
                <a:latin typeface="Arial" pitchFamily="34" charset="0"/>
                <a:cs typeface="Arial" pitchFamily="34" charset="0"/>
              </a:rPr>
              <a:t>Identity/Statement </a:t>
            </a:r>
            <a:r>
              <a:rPr lang="en-US" sz="2800" dirty="0">
                <a:solidFill>
                  <a:schemeClr val="tx1"/>
                </a:solidFill>
                <a:latin typeface="Arial" pitchFamily="34" charset="0"/>
                <a:cs typeface="Arial" pitchFamily="34" charset="0"/>
              </a:rPr>
              <a:t>of Educational </a:t>
            </a:r>
            <a:r>
              <a:rPr lang="en-US" sz="2800" dirty="0" smtClean="0">
                <a:solidFill>
                  <a:schemeClr val="tx1"/>
                </a:solidFill>
                <a:latin typeface="Arial" pitchFamily="34" charset="0"/>
                <a:cs typeface="Arial" pitchFamily="34" charset="0"/>
              </a:rPr>
              <a:t>Purpose</a:t>
            </a:r>
          </a:p>
          <a:p>
            <a:pPr lvl="1">
              <a:buFont typeface="Wingdings" pitchFamily="2" charset="2"/>
              <a:buChar char="§"/>
              <a:defRPr/>
            </a:pPr>
            <a:r>
              <a:rPr lang="en-US" dirty="0" smtClean="0">
                <a:latin typeface="Arial" pitchFamily="34" charset="0"/>
                <a:cs typeface="Arial" pitchFamily="34" charset="0"/>
              </a:rPr>
              <a:t>Out of 3.9 million FAFSAs selected for verification only 70K selected for these items – About 0.5%</a:t>
            </a:r>
            <a:endParaRPr lang="en-US" dirty="0" smtClean="0">
              <a:solidFill>
                <a:schemeClr val="tx1"/>
              </a:solidFill>
              <a:latin typeface="Arial" pitchFamily="34" charset="0"/>
              <a:cs typeface="Arial" pitchFamily="34" charset="0"/>
            </a:endParaRPr>
          </a:p>
          <a:p>
            <a:pPr lvl="2">
              <a:buFont typeface="Wingdings" pitchFamily="2" charset="2"/>
              <a:buChar char="§"/>
              <a:defRPr/>
            </a:pPr>
            <a:endParaRPr lang="en-US" sz="2800" dirty="0" smtClean="0">
              <a:solidFill>
                <a:schemeClr val="tx1"/>
              </a:solidFill>
              <a:latin typeface="Arial" pitchFamily="34" charset="0"/>
              <a:cs typeface="Arial" pitchFamily="34" charset="0"/>
            </a:endParaRPr>
          </a:p>
          <a:p>
            <a:pPr marL="0" indent="0">
              <a:buFontTx/>
              <a:buNone/>
              <a:defRPr/>
            </a:pPr>
            <a:endParaRPr lang="en-US" sz="2800" dirty="0"/>
          </a:p>
        </p:txBody>
      </p:sp>
      <p:sp>
        <p:nvSpPr>
          <p:cNvPr id="50180"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4054527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398A5FF-5183-4F8F-8B71-5974045EF9EE}" type="slidenum">
              <a:rPr lang="en-US" smtClean="0"/>
              <a:pPr>
                <a:defRPr/>
              </a:pPr>
              <a:t>47</a:t>
            </a:fld>
            <a:endParaRPr lang="en-US" dirty="0"/>
          </a:p>
        </p:txBody>
      </p:sp>
      <p:sp>
        <p:nvSpPr>
          <p:cNvPr id="48130" name="Rectangle 2"/>
          <p:cNvSpPr>
            <a:spLocks noGrp="1" noChangeArrowheads="1"/>
          </p:cNvSpPr>
          <p:nvPr>
            <p:ph type="title" idx="4294967295"/>
          </p:nvPr>
        </p:nvSpPr>
        <p:spPr bwMode="auto">
          <a:xfrm>
            <a:off x="0" y="30480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404F21"/>
                </a:solidFill>
                <a:latin typeface="Arial" charset="0"/>
                <a:cs typeface="Arial" charset="0"/>
              </a:rPr>
              <a:t>2014-15 Verification</a:t>
            </a:r>
            <a:endParaRPr lang="en-US" sz="3600" b="1" dirty="0" smtClean="0">
              <a:solidFill>
                <a:schemeClr val="tx1"/>
              </a:solidFill>
              <a:latin typeface="Arial" charset="0"/>
              <a:cs typeface="Arial" charset="0"/>
            </a:endParaRPr>
          </a:p>
        </p:txBody>
      </p:sp>
      <p:sp>
        <p:nvSpPr>
          <p:cNvPr id="9220" name="Rectangle 3"/>
          <p:cNvSpPr>
            <a:spLocks noGrp="1" noChangeArrowheads="1"/>
          </p:cNvSpPr>
          <p:nvPr>
            <p:ph idx="4294967295"/>
          </p:nvPr>
        </p:nvSpPr>
        <p:spPr>
          <a:xfrm>
            <a:off x="609600" y="1295400"/>
            <a:ext cx="8164513" cy="4572000"/>
          </a:xfrm>
          <a:prstGeom prst="rect">
            <a:avLst/>
          </a:prstGeom>
        </p:spPr>
        <p:txBody>
          <a:bodyPr>
            <a:normAutofit/>
          </a:bodyPr>
          <a:lstStyle/>
          <a:p>
            <a:pPr marL="547688" lvl="2" indent="-520700">
              <a:spcBef>
                <a:spcPts val="138"/>
              </a:spcBef>
              <a:spcAft>
                <a:spcPts val="138"/>
              </a:spcAft>
              <a:buFont typeface="Wingdings" pitchFamily="2" charset="2"/>
              <a:buChar char="§"/>
              <a:defRPr/>
            </a:pPr>
            <a:r>
              <a:rPr lang="en-US" sz="2800" dirty="0" smtClean="0">
                <a:solidFill>
                  <a:schemeClr val="tx1"/>
                </a:solidFill>
                <a:latin typeface="Arial" pitchFamily="34" charset="0"/>
                <a:cs typeface="Arial" pitchFamily="34" charset="0"/>
              </a:rPr>
              <a:t>Annual </a:t>
            </a:r>
            <a:r>
              <a:rPr lang="en-US" sz="2800" u="sng" dirty="0" smtClean="0">
                <a:solidFill>
                  <a:schemeClr val="tx1"/>
                </a:solidFill>
                <a:latin typeface="Arial" pitchFamily="34" charset="0"/>
                <a:cs typeface="Arial" pitchFamily="34" charset="0"/>
              </a:rPr>
              <a:t>Federal</a:t>
            </a:r>
            <a:r>
              <a:rPr lang="en-US" sz="2800" dirty="0" smtClean="0">
                <a:solidFill>
                  <a:schemeClr val="tx1"/>
                </a:solidFill>
                <a:latin typeface="Arial" pitchFamily="34" charset="0"/>
                <a:cs typeface="Arial" pitchFamily="34" charset="0"/>
              </a:rPr>
              <a:t> </a:t>
            </a:r>
            <a:r>
              <a:rPr lang="en-US" sz="2800" u="sng" dirty="0" smtClean="0">
                <a:solidFill>
                  <a:schemeClr val="tx1"/>
                </a:solidFill>
                <a:latin typeface="Arial" pitchFamily="34" charset="0"/>
                <a:cs typeface="Arial" pitchFamily="34" charset="0"/>
              </a:rPr>
              <a:t>Register</a:t>
            </a:r>
            <a:r>
              <a:rPr lang="en-US" sz="2800" dirty="0" smtClean="0">
                <a:solidFill>
                  <a:schemeClr val="tx1"/>
                </a:solidFill>
                <a:latin typeface="Arial" pitchFamily="34" charset="0"/>
                <a:cs typeface="Arial" pitchFamily="34" charset="0"/>
              </a:rPr>
              <a:t> notice published on June 12, 2013 </a:t>
            </a:r>
          </a:p>
          <a:p>
            <a:pPr marL="1004888" lvl="3" indent="-520700">
              <a:spcBef>
                <a:spcPts val="138"/>
              </a:spcBef>
              <a:spcAft>
                <a:spcPts val="138"/>
              </a:spcAft>
              <a:buFont typeface="Wingdings" pitchFamily="2" charset="2"/>
              <a:buChar char="§"/>
              <a:defRPr/>
            </a:pPr>
            <a:r>
              <a:rPr lang="en-US" sz="2800" dirty="0" smtClean="0">
                <a:solidFill>
                  <a:schemeClr val="tx1"/>
                </a:solidFill>
                <a:latin typeface="Arial" pitchFamily="34" charset="0"/>
                <a:cs typeface="Arial" pitchFamily="34" charset="0"/>
              </a:rPr>
              <a:t>Items to verify</a:t>
            </a:r>
          </a:p>
          <a:p>
            <a:pPr marL="1004888" lvl="3" indent="-520700">
              <a:spcBef>
                <a:spcPts val="138"/>
              </a:spcBef>
              <a:spcAft>
                <a:spcPts val="138"/>
              </a:spcAft>
              <a:buFont typeface="Wingdings" pitchFamily="2" charset="2"/>
              <a:buChar char="§"/>
              <a:defRPr/>
            </a:pPr>
            <a:r>
              <a:rPr lang="en-US" sz="2800" dirty="0" smtClean="0">
                <a:solidFill>
                  <a:schemeClr val="tx1"/>
                </a:solidFill>
                <a:latin typeface="Arial" pitchFamily="34" charset="0"/>
                <a:cs typeface="Arial" pitchFamily="34" charset="0"/>
              </a:rPr>
              <a:t>Acceptable documentation</a:t>
            </a:r>
          </a:p>
          <a:p>
            <a:pPr marL="26988" lvl="2" indent="0">
              <a:spcBef>
                <a:spcPts val="138"/>
              </a:spcBef>
              <a:spcAft>
                <a:spcPts val="138"/>
              </a:spcAft>
              <a:buFontTx/>
              <a:buNone/>
              <a:defRPr/>
            </a:pPr>
            <a:endParaRPr lang="en-US" sz="2800" dirty="0" smtClean="0">
              <a:solidFill>
                <a:schemeClr val="tx1"/>
              </a:solidFill>
              <a:latin typeface="Arial" pitchFamily="34" charset="0"/>
              <a:cs typeface="Arial" pitchFamily="34" charset="0"/>
            </a:endParaRPr>
          </a:p>
          <a:p>
            <a:pPr marL="547688" lvl="2" indent="-520700">
              <a:spcBef>
                <a:spcPts val="138"/>
              </a:spcBef>
              <a:spcAft>
                <a:spcPts val="138"/>
              </a:spcAft>
              <a:buFont typeface="Wingdings" pitchFamily="2" charset="2"/>
              <a:buChar char="§"/>
              <a:defRPr/>
            </a:pPr>
            <a:r>
              <a:rPr lang="en-US" sz="2800" dirty="0" smtClean="0">
                <a:solidFill>
                  <a:schemeClr val="tx1"/>
                </a:solidFill>
                <a:latin typeface="Arial" pitchFamily="34" charset="0"/>
                <a:cs typeface="Arial" pitchFamily="34" charset="0"/>
              </a:rPr>
              <a:t>DCL GEN-13-16: June 12, 2013</a:t>
            </a:r>
          </a:p>
        </p:txBody>
      </p:sp>
      <p:sp>
        <p:nvSpPr>
          <p:cNvPr id="48132"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3030983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398A5FF-5183-4F8F-8B71-5974045EF9EE}" type="slidenum">
              <a:rPr lang="en-US" smtClean="0"/>
              <a:pPr>
                <a:defRPr/>
              </a:pPr>
              <a:t>48</a:t>
            </a:fld>
            <a:endParaRPr lang="en-US" dirty="0"/>
          </a:p>
        </p:txBody>
      </p:sp>
      <p:sp>
        <p:nvSpPr>
          <p:cNvPr id="48130" name="Rectangle 2"/>
          <p:cNvSpPr>
            <a:spLocks noGrp="1" noChangeArrowheads="1"/>
          </p:cNvSpPr>
          <p:nvPr>
            <p:ph type="title" idx="4294967295"/>
          </p:nvPr>
        </p:nvSpPr>
        <p:spPr bwMode="auto">
          <a:xfrm>
            <a:off x="0" y="304800"/>
            <a:ext cx="9154886"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chemeClr val="tx1"/>
                </a:solidFill>
                <a:latin typeface="Arial" charset="0"/>
                <a:cs typeface="Arial" charset="0"/>
              </a:rPr>
              <a:t>2014-15 Verification</a:t>
            </a:r>
          </a:p>
        </p:txBody>
      </p:sp>
      <p:sp>
        <p:nvSpPr>
          <p:cNvPr id="9220" name="Rectangle 3"/>
          <p:cNvSpPr>
            <a:spLocks noGrp="1" noChangeArrowheads="1"/>
          </p:cNvSpPr>
          <p:nvPr>
            <p:ph idx="4294967295"/>
          </p:nvPr>
        </p:nvSpPr>
        <p:spPr>
          <a:xfrm>
            <a:off x="609600" y="1066800"/>
            <a:ext cx="8164513" cy="4800600"/>
          </a:xfrm>
          <a:prstGeom prst="rect">
            <a:avLst/>
          </a:prstGeom>
        </p:spPr>
        <p:txBody>
          <a:bodyPr>
            <a:normAutofit/>
          </a:bodyPr>
          <a:lstStyle/>
          <a:p>
            <a:pPr marL="547688" lvl="2" indent="-520700">
              <a:spcBef>
                <a:spcPts val="138"/>
              </a:spcBef>
              <a:spcAft>
                <a:spcPts val="138"/>
              </a:spcAft>
              <a:buFont typeface="Wingdings" pitchFamily="2" charset="2"/>
              <a:buChar char="§"/>
              <a:defRPr/>
            </a:pPr>
            <a:r>
              <a:rPr lang="en-US" sz="2800" dirty="0" smtClean="0">
                <a:latin typeface="Arial" pitchFamily="34" charset="0"/>
                <a:cs typeface="Arial" pitchFamily="34" charset="0"/>
              </a:rPr>
              <a:t>Verification Tracking Groups</a:t>
            </a:r>
          </a:p>
          <a:p>
            <a:pPr marL="1004888" lvl="3" indent="-520700">
              <a:spcBef>
                <a:spcPts val="138"/>
              </a:spcBef>
              <a:spcAft>
                <a:spcPts val="138"/>
              </a:spcAft>
              <a:buFont typeface="Wingdings" pitchFamily="2" charset="2"/>
              <a:buChar char="§"/>
              <a:defRPr/>
            </a:pPr>
            <a:r>
              <a:rPr lang="en-US" sz="2800" dirty="0" smtClean="0">
                <a:latin typeface="Arial" pitchFamily="34" charset="0"/>
                <a:cs typeface="Arial" pitchFamily="34" charset="0"/>
              </a:rPr>
              <a:t>Eliminated Group V2 – SNAP</a:t>
            </a:r>
          </a:p>
          <a:p>
            <a:pPr marL="1004888" lvl="3" indent="-520700">
              <a:spcBef>
                <a:spcPts val="138"/>
              </a:spcBef>
              <a:spcAft>
                <a:spcPts val="138"/>
              </a:spcAft>
              <a:buFont typeface="Wingdings" pitchFamily="2" charset="2"/>
              <a:buChar char="§"/>
              <a:defRPr/>
            </a:pPr>
            <a:r>
              <a:rPr lang="en-US" sz="2800" dirty="0" smtClean="0">
                <a:latin typeface="Arial" pitchFamily="34" charset="0"/>
                <a:cs typeface="Arial" pitchFamily="34" charset="0"/>
              </a:rPr>
              <a:t>Added Group V6 – Household Resources</a:t>
            </a:r>
          </a:p>
          <a:p>
            <a:pPr marL="1462088" lvl="4" indent="-520700">
              <a:spcBef>
                <a:spcPts val="138"/>
              </a:spcBef>
              <a:spcAft>
                <a:spcPts val="138"/>
              </a:spcAft>
              <a:buFont typeface="Wingdings" pitchFamily="2" charset="2"/>
              <a:buChar char="§"/>
              <a:defRPr/>
            </a:pPr>
            <a:r>
              <a:rPr lang="en-US" sz="2800" dirty="0" smtClean="0">
                <a:latin typeface="Arial" pitchFamily="34" charset="0"/>
                <a:cs typeface="Arial" pitchFamily="34" charset="0"/>
              </a:rPr>
              <a:t>When reported income does not appear sufficient to support family size</a:t>
            </a:r>
          </a:p>
          <a:p>
            <a:pPr marL="1462088" lvl="4" indent="-520700">
              <a:spcBef>
                <a:spcPts val="138"/>
              </a:spcBef>
              <a:spcAft>
                <a:spcPts val="138"/>
              </a:spcAft>
              <a:buFont typeface="Wingdings" pitchFamily="2" charset="2"/>
              <a:buChar char="§"/>
              <a:defRPr/>
            </a:pPr>
            <a:r>
              <a:rPr lang="en-US" sz="2800" dirty="0" smtClean="0">
                <a:latin typeface="Arial" pitchFamily="34" charset="0"/>
                <a:cs typeface="Arial" pitchFamily="34" charset="0"/>
              </a:rPr>
              <a:t>All untaxed income FAFSA items must be verifie</a:t>
            </a:r>
            <a:r>
              <a:rPr lang="en-US" sz="2400" dirty="0" smtClean="0">
                <a:latin typeface="Arial" pitchFamily="34" charset="0"/>
                <a:cs typeface="Arial" pitchFamily="34" charset="0"/>
              </a:rPr>
              <a:t>d</a:t>
            </a:r>
          </a:p>
        </p:txBody>
      </p:sp>
      <p:sp>
        <p:nvSpPr>
          <p:cNvPr id="48132"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1844527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63BDE4F-EF04-4DC0-9E00-2E157D54853E}" type="slidenum">
              <a:rPr lang="en-US" smtClean="0"/>
              <a:pPr>
                <a:defRPr/>
              </a:pPr>
              <a:t>49</a:t>
            </a:fld>
            <a:endParaRPr lang="en-US" dirty="0"/>
          </a:p>
        </p:txBody>
      </p:sp>
      <p:sp>
        <p:nvSpPr>
          <p:cNvPr id="48130" name="Rectangle 2"/>
          <p:cNvSpPr>
            <a:spLocks noGrp="1" noChangeArrowheads="1"/>
          </p:cNvSpPr>
          <p:nvPr>
            <p:ph type="title" idx="4294967295"/>
          </p:nvPr>
        </p:nvSpPr>
        <p:spPr bwMode="auto">
          <a:xfrm>
            <a:off x="0" y="30480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404F21"/>
                </a:solidFill>
                <a:latin typeface="Arial" charset="0"/>
                <a:cs typeface="Arial" charset="0"/>
              </a:rPr>
              <a:t>Unusual Enrollment History </a:t>
            </a:r>
          </a:p>
        </p:txBody>
      </p:sp>
      <p:sp>
        <p:nvSpPr>
          <p:cNvPr id="48131" name="Rectangle 3"/>
          <p:cNvSpPr>
            <a:spLocks noGrp="1" noChangeArrowheads="1"/>
          </p:cNvSpPr>
          <p:nvPr>
            <p:ph idx="4294967295"/>
          </p:nvPr>
        </p:nvSpPr>
        <p:spPr bwMode="auto">
          <a:xfrm>
            <a:off x="457200" y="914400"/>
            <a:ext cx="8382000" cy="521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120000"/>
              </a:lnSpc>
              <a:buFont typeface="Wingdings" pitchFamily="2" charset="2"/>
              <a:buChar char="§"/>
            </a:pPr>
            <a:r>
              <a:rPr lang="en-US" sz="2800" dirty="0" smtClean="0">
                <a:solidFill>
                  <a:schemeClr val="tx1"/>
                </a:solidFill>
                <a:latin typeface="Arial" charset="0"/>
                <a:cs typeface="Arial" charset="0"/>
              </a:rPr>
              <a:t>Students identified based on Pell Grant history - # of schools and # of years </a:t>
            </a:r>
          </a:p>
          <a:p>
            <a:pPr>
              <a:lnSpc>
                <a:spcPct val="120000"/>
              </a:lnSpc>
              <a:buFont typeface="Wingdings" pitchFamily="2" charset="2"/>
              <a:buChar char="§"/>
            </a:pPr>
            <a:r>
              <a:rPr lang="en-US" sz="2800" dirty="0" smtClean="0">
                <a:solidFill>
                  <a:schemeClr val="tx1"/>
                </a:solidFill>
                <a:latin typeface="Arial" charset="0"/>
                <a:cs typeface="Arial" charset="0"/>
              </a:rPr>
              <a:t>New ‘C’ Code added to ISIR</a:t>
            </a:r>
          </a:p>
          <a:p>
            <a:pPr>
              <a:lnSpc>
                <a:spcPct val="120000"/>
              </a:lnSpc>
              <a:buFont typeface="Wingdings" pitchFamily="2" charset="2"/>
              <a:buChar char="§"/>
            </a:pPr>
            <a:r>
              <a:rPr lang="en-US" sz="2800" dirty="0" smtClean="0">
                <a:solidFill>
                  <a:schemeClr val="tx1"/>
                </a:solidFill>
                <a:latin typeface="Arial" charset="0"/>
                <a:cs typeface="Arial" charset="0"/>
              </a:rPr>
              <a:t>New Unusual Enrollment History Flag (UEH FLAG) added to ISIR</a:t>
            </a:r>
          </a:p>
          <a:p>
            <a:pPr>
              <a:lnSpc>
                <a:spcPct val="120000"/>
              </a:lnSpc>
              <a:buFont typeface="Wingdings" pitchFamily="2" charset="2"/>
              <a:buChar char="§"/>
            </a:pPr>
            <a:r>
              <a:rPr lang="en-US" sz="2800" dirty="0" smtClean="0">
                <a:solidFill>
                  <a:schemeClr val="tx1"/>
                </a:solidFill>
                <a:latin typeface="Arial" charset="0"/>
                <a:cs typeface="Arial" charset="0"/>
              </a:rPr>
              <a:t>Flag value will determine needed action </a:t>
            </a:r>
          </a:p>
          <a:p>
            <a:pPr marL="342900" lvl="1" indent="-342900">
              <a:lnSpc>
                <a:spcPct val="120000"/>
              </a:lnSpc>
              <a:buFont typeface="Wingdings" pitchFamily="2" charset="2"/>
              <a:buChar char="§"/>
            </a:pPr>
            <a:r>
              <a:rPr lang="en-US" sz="3000" dirty="0">
                <a:latin typeface="Arial" charset="0"/>
                <a:cs typeface="Arial" charset="0"/>
              </a:rPr>
              <a:t>Resolution guidance provided in DCL GEN-13-09 posted on March 8</a:t>
            </a:r>
          </a:p>
          <a:p>
            <a:pPr>
              <a:lnSpc>
                <a:spcPct val="120000"/>
              </a:lnSpc>
              <a:buFont typeface="Wingdings" pitchFamily="2" charset="2"/>
              <a:buChar char="§"/>
            </a:pPr>
            <a:r>
              <a:rPr lang="en-US" sz="3000" dirty="0" smtClean="0">
                <a:latin typeface="Arial" charset="0"/>
                <a:cs typeface="Arial" charset="0"/>
              </a:rPr>
              <a:t>Out of 13 million FAFSAs only 130K selected – about 1%</a:t>
            </a:r>
            <a:endParaRPr lang="en-US" sz="3000" dirty="0" smtClean="0">
              <a:solidFill>
                <a:schemeClr val="tx1"/>
              </a:solidFill>
              <a:latin typeface="Arial" charset="0"/>
              <a:cs typeface="Arial" charset="0"/>
            </a:endParaRPr>
          </a:p>
          <a:p>
            <a:pPr marL="914400" lvl="2" indent="0">
              <a:buFontTx/>
              <a:buNone/>
            </a:pPr>
            <a:endParaRPr lang="en-US" sz="2800" dirty="0" smtClean="0">
              <a:solidFill>
                <a:schemeClr val="tx1"/>
              </a:solidFill>
              <a:latin typeface="Arial" charset="0"/>
              <a:cs typeface="Arial" charset="0"/>
            </a:endParaRPr>
          </a:p>
        </p:txBody>
      </p:sp>
      <p:sp>
        <p:nvSpPr>
          <p:cNvPr id="48132"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295806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0" y="457200"/>
            <a:ext cx="9144000" cy="685800"/>
          </a:xfrm>
          <a:prstGeom prst="rect">
            <a:avLst/>
          </a:prstGeom>
        </p:spPr>
        <p:txBody>
          <a:bodyPr/>
          <a:lstStyle/>
          <a:p>
            <a:pPr marL="342900" indent="-342900" eaLnBrk="1" hangingPunct="1"/>
            <a:r>
              <a:rPr lang="en-US" sz="4000" b="1" dirty="0" smtClean="0">
                <a:solidFill>
                  <a:srgbClr val="404F21"/>
                </a:solidFill>
                <a:latin typeface="+mn-lt"/>
                <a:cs typeface="Times New Roman" pitchFamily="18" charset="0"/>
              </a:rPr>
              <a:t>Gainful Employment Measures </a:t>
            </a:r>
            <a:r>
              <a:rPr lang="en-US" sz="4000" dirty="0" smtClean="0">
                <a:solidFill>
                  <a:schemeClr val="bg1"/>
                </a:solidFill>
                <a:latin typeface="+mn-lt"/>
              </a:rPr>
              <a:t/>
            </a:r>
            <a:br>
              <a:rPr lang="en-US" sz="4000" dirty="0" smtClean="0">
                <a:solidFill>
                  <a:schemeClr val="bg1"/>
                </a:solidFill>
                <a:latin typeface="+mn-lt"/>
              </a:rPr>
            </a:br>
            <a:endParaRPr lang="en-US" sz="4000" dirty="0" smtClean="0">
              <a:solidFill>
                <a:schemeClr val="bg1"/>
              </a:solidFill>
              <a:latin typeface="+mn-lt"/>
            </a:endParaRPr>
          </a:p>
        </p:txBody>
      </p:sp>
      <p:sp>
        <p:nvSpPr>
          <p:cNvPr id="6147" name="Content Placeholder 2"/>
          <p:cNvSpPr>
            <a:spLocks noGrp="1"/>
          </p:cNvSpPr>
          <p:nvPr>
            <p:ph idx="4294967295"/>
          </p:nvPr>
        </p:nvSpPr>
        <p:spPr>
          <a:xfrm>
            <a:off x="304800" y="1371600"/>
            <a:ext cx="8458200" cy="4114800"/>
          </a:xfrm>
          <a:prstGeom prst="rect">
            <a:avLst/>
          </a:prstGeom>
          <a:extLst/>
        </p:spPr>
        <p:txBody>
          <a:bodyPr/>
          <a:lstStyle/>
          <a:p>
            <a:pPr marL="465138" lvl="2" indent="-65088" eaLnBrk="1" hangingPunct="1">
              <a:buNone/>
            </a:pPr>
            <a:r>
              <a:rPr lang="en-US" sz="3200" dirty="0" smtClean="0">
                <a:solidFill>
                  <a:srgbClr val="000000"/>
                </a:solidFill>
                <a:cs typeface="Times New Roman" pitchFamily="18" charset="0"/>
              </a:rPr>
              <a:t> An eligible gainful employment program is one where a defined cohort of the program’</a:t>
            </a:r>
            <a:r>
              <a:rPr lang="en-US" altLang="ja-JP" sz="3200" dirty="0" smtClean="0">
                <a:solidFill>
                  <a:srgbClr val="000000"/>
                </a:solidFill>
                <a:cs typeface="Times New Roman" pitchFamily="18" charset="0"/>
              </a:rPr>
              <a:t>s former students –</a:t>
            </a:r>
          </a:p>
          <a:p>
            <a:pPr marL="1258888" lvl="3" indent="-401638" eaLnBrk="1" hangingPunct="1">
              <a:buFont typeface="Wingdings" pitchFamily="2" charset="2"/>
              <a:buChar char="ü"/>
            </a:pPr>
            <a:r>
              <a:rPr lang="en-US" sz="3200" dirty="0" smtClean="0">
                <a:solidFill>
                  <a:srgbClr val="000000"/>
                </a:solidFill>
                <a:cs typeface="Times New Roman" pitchFamily="18" charset="0"/>
              </a:rPr>
              <a:t>Meet one of the minimum debt burden standards (i.e., Debt-to-Earnings Ratios);</a:t>
            </a:r>
          </a:p>
          <a:p>
            <a:pPr marL="857250" lvl="3" indent="0" eaLnBrk="1" hangingPunct="1">
              <a:buNone/>
            </a:pPr>
            <a:r>
              <a:rPr lang="en-US" sz="3200" dirty="0" smtClean="0">
                <a:solidFill>
                  <a:srgbClr val="000000"/>
                </a:solidFill>
                <a:cs typeface="Times New Roman" pitchFamily="18" charset="0"/>
              </a:rPr>
              <a:t>						AND</a:t>
            </a:r>
          </a:p>
          <a:p>
            <a:pPr marL="1258888" lvl="3" indent="-401638" eaLnBrk="1" hangingPunct="1">
              <a:buFont typeface="Wingdings" pitchFamily="2" charset="2"/>
              <a:buChar char="ü"/>
            </a:pPr>
            <a:r>
              <a:rPr lang="en-US" sz="3200" dirty="0" smtClean="0">
                <a:solidFill>
                  <a:srgbClr val="000000"/>
                </a:solidFill>
                <a:cs typeface="Times New Roman" pitchFamily="18" charset="0"/>
              </a:rPr>
              <a:t>Are repaying their Title IV loans</a:t>
            </a:r>
          </a:p>
          <a:p>
            <a:pPr marL="1314450" lvl="4" indent="0">
              <a:buNone/>
            </a:pPr>
            <a:r>
              <a:rPr lang="en-US" sz="3200" dirty="0" smtClean="0">
                <a:solidFill>
                  <a:srgbClr val="000000"/>
                </a:solidFill>
                <a:cs typeface="Times New Roman" pitchFamily="18" charset="0"/>
              </a:rPr>
              <a:t>(i.e., Program Cohort Default Rate)</a:t>
            </a:r>
          </a:p>
          <a:p>
            <a:pPr marL="631825" lvl="2" indent="-231775" eaLnBrk="1" hangingPunct="1">
              <a:buFontTx/>
              <a:buNone/>
            </a:pPr>
            <a:endParaRPr lang="en-US" sz="2800" dirty="0" smtClean="0"/>
          </a:p>
          <a:p>
            <a:pPr marL="631825" lvl="2" indent="-231775" eaLnBrk="1" hangingPunct="1">
              <a:buFont typeface="Wingdings" pitchFamily="2" charset="2"/>
              <a:buChar char="§"/>
            </a:pPr>
            <a:endParaRPr lang="en-US" sz="2800" dirty="0" smtClean="0">
              <a:cs typeface="Arial" pitchFamily="34" charset="0"/>
            </a:endParaRPr>
          </a:p>
          <a:p>
            <a:pPr marL="231775" lvl="1" indent="-231775" eaLnBrk="1" hangingPunct="1">
              <a:buNone/>
            </a:pPr>
            <a:r>
              <a:rPr lang="en-US" sz="2000" dirty="0" smtClean="0">
                <a:cs typeface="Times New Roman" pitchFamily="18" charset="0"/>
              </a:rPr>
              <a:t> </a:t>
            </a:r>
            <a:endParaRPr lang="en-US" sz="2800" dirty="0" smtClean="0"/>
          </a:p>
        </p:txBody>
      </p:sp>
      <p:sp>
        <p:nvSpPr>
          <p:cNvPr id="19459" name="Slide Number Placeholder 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54592824-55C0-489B-9160-2CAAB3706C87}" type="slidenum">
              <a:rPr lang="en-US"/>
              <a:pPr/>
              <a:t>5</a:t>
            </a:fld>
            <a:endParaRPr lang="en-US"/>
          </a:p>
        </p:txBody>
      </p:sp>
    </p:spTree>
    <p:extLst>
      <p:ext uri="{BB962C8B-B14F-4D97-AF65-F5344CB8AC3E}">
        <p14:creationId xmlns:p14="http://schemas.microsoft.com/office/powerpoint/2010/main" val="3252498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2711BE0-2AA0-4AFF-9AD9-335CF413D807}" type="slidenum">
              <a:rPr lang="en-US" smtClean="0"/>
              <a:pPr>
                <a:defRPr/>
              </a:pPr>
              <a:t>50</a:t>
            </a:fld>
            <a:endParaRPr lang="en-US" dirty="0"/>
          </a:p>
        </p:txBody>
      </p:sp>
      <p:sp>
        <p:nvSpPr>
          <p:cNvPr id="52226" name="Rectangle 2"/>
          <p:cNvSpPr>
            <a:spLocks noGrp="1" noChangeArrowheads="1"/>
          </p:cNvSpPr>
          <p:nvPr>
            <p:ph type="title" idx="4294967295"/>
          </p:nvPr>
        </p:nvSpPr>
        <p:spPr bwMode="auto">
          <a:xfrm>
            <a:off x="0" y="30480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sz="3600" b="1" dirty="0" smtClean="0">
                <a:solidFill>
                  <a:srgbClr val="404F21"/>
                </a:solidFill>
                <a:latin typeface="Arial" charset="0"/>
                <a:cs typeface="Arial" charset="0"/>
              </a:rPr>
              <a:t>Unusual Enrollment History </a:t>
            </a:r>
          </a:p>
        </p:txBody>
      </p:sp>
      <p:sp>
        <p:nvSpPr>
          <p:cNvPr id="55299" name="Rectangle 3"/>
          <p:cNvSpPr>
            <a:spLocks noGrp="1" noChangeArrowheads="1"/>
          </p:cNvSpPr>
          <p:nvPr>
            <p:ph idx="4294967295"/>
          </p:nvPr>
        </p:nvSpPr>
        <p:spPr bwMode="auto">
          <a:xfrm>
            <a:off x="304800" y="990600"/>
            <a:ext cx="8991600" cy="5524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20000"/>
              </a:lnSpc>
              <a:buFont typeface="Wingdings" pitchFamily="2" charset="2"/>
              <a:buChar char="§"/>
              <a:defRPr/>
            </a:pPr>
            <a:r>
              <a:rPr lang="en-US" sz="2800" dirty="0" smtClean="0">
                <a:solidFill>
                  <a:schemeClr val="tx1"/>
                </a:solidFill>
                <a:latin typeface="Arial" pitchFamily="34" charset="0"/>
                <a:cs typeface="Arial" pitchFamily="34" charset="0"/>
              </a:rPr>
              <a:t>FAA determines </a:t>
            </a:r>
            <a:r>
              <a:rPr lang="en-US" sz="2800" dirty="0">
                <a:solidFill>
                  <a:schemeClr val="tx1"/>
                </a:solidFill>
                <a:latin typeface="Arial" pitchFamily="34" charset="0"/>
                <a:cs typeface="Arial" pitchFamily="34" charset="0"/>
              </a:rPr>
              <a:t>whether the circumstances of the failure of the student to receive academic </a:t>
            </a:r>
            <a:r>
              <a:rPr lang="en-US" sz="2800" dirty="0" smtClean="0">
                <a:solidFill>
                  <a:schemeClr val="tx1"/>
                </a:solidFill>
                <a:latin typeface="Arial" pitchFamily="34" charset="0"/>
                <a:cs typeface="Arial" pitchFamily="34" charset="0"/>
              </a:rPr>
              <a:t>credit support </a:t>
            </a:r>
            <a:r>
              <a:rPr lang="en-US" sz="2800" dirty="0">
                <a:solidFill>
                  <a:schemeClr val="tx1"/>
                </a:solidFill>
                <a:latin typeface="Arial" pitchFamily="34" charset="0"/>
                <a:cs typeface="Arial" pitchFamily="34" charset="0"/>
              </a:rPr>
              <a:t>the </a:t>
            </a:r>
            <a:r>
              <a:rPr lang="en-US" sz="2800" dirty="0" smtClean="0">
                <a:solidFill>
                  <a:schemeClr val="tx1"/>
                </a:solidFill>
                <a:latin typeface="Arial" pitchFamily="34" charset="0"/>
                <a:cs typeface="Arial" pitchFamily="34" charset="0"/>
              </a:rPr>
              <a:t>continuation of </a:t>
            </a:r>
            <a:r>
              <a:rPr lang="en-US" sz="2800" dirty="0">
                <a:solidFill>
                  <a:schemeClr val="tx1"/>
                </a:solidFill>
                <a:latin typeface="Arial" pitchFamily="34" charset="0"/>
                <a:cs typeface="Arial" pitchFamily="34" charset="0"/>
              </a:rPr>
              <a:t>Title IV, HEA program assistance </a:t>
            </a:r>
            <a:r>
              <a:rPr lang="en-US" sz="2800" dirty="0" smtClean="0">
                <a:solidFill>
                  <a:schemeClr val="tx1"/>
                </a:solidFill>
                <a:latin typeface="Arial" pitchFamily="34" charset="0"/>
                <a:cs typeface="Arial" pitchFamily="34" charset="0"/>
              </a:rPr>
              <a:t>eligibility</a:t>
            </a:r>
          </a:p>
          <a:p>
            <a:pPr>
              <a:lnSpc>
                <a:spcPct val="120000"/>
              </a:lnSpc>
              <a:buFont typeface="Wingdings" pitchFamily="2" charset="2"/>
              <a:buChar char="§"/>
              <a:defRPr/>
            </a:pPr>
            <a:r>
              <a:rPr lang="en-US" sz="2800" dirty="0" smtClean="0">
                <a:solidFill>
                  <a:schemeClr val="tx1"/>
                </a:solidFill>
                <a:latin typeface="Arial" pitchFamily="34" charset="0"/>
                <a:cs typeface="Arial" pitchFamily="34" charset="0"/>
              </a:rPr>
              <a:t>These </a:t>
            </a:r>
            <a:r>
              <a:rPr lang="en-US" sz="2800" dirty="0">
                <a:solidFill>
                  <a:schemeClr val="tx1"/>
                </a:solidFill>
                <a:latin typeface="Arial" pitchFamily="34" charset="0"/>
                <a:cs typeface="Arial" pitchFamily="34" charset="0"/>
              </a:rPr>
              <a:t>institutional determinations are final and not appealable to the Department, and the reasons for the decision must be documented and maintained for possible </a:t>
            </a:r>
            <a:r>
              <a:rPr lang="en-US" sz="2800" dirty="0" smtClean="0">
                <a:solidFill>
                  <a:schemeClr val="tx1"/>
                </a:solidFill>
                <a:latin typeface="Arial" pitchFamily="34" charset="0"/>
                <a:cs typeface="Arial" pitchFamily="34" charset="0"/>
              </a:rPr>
              <a:t>review</a:t>
            </a:r>
            <a:endParaRPr lang="en-US" sz="2800" dirty="0">
              <a:solidFill>
                <a:schemeClr val="tx1"/>
              </a:solidFill>
              <a:latin typeface="Arial" pitchFamily="34" charset="0"/>
              <a:cs typeface="Arial" pitchFamily="34" charset="0"/>
            </a:endParaRPr>
          </a:p>
          <a:p>
            <a:pPr marL="0" indent="0">
              <a:buFont typeface="Arial" charset="0"/>
              <a:buNone/>
              <a:defRPr/>
            </a:pPr>
            <a:endParaRPr lang="en-US" sz="2000" dirty="0"/>
          </a:p>
          <a:p>
            <a:pPr marL="914400" lvl="2" indent="0">
              <a:buFontTx/>
              <a:buNone/>
              <a:defRPr/>
            </a:pPr>
            <a:endParaRPr lang="en-US" sz="2800" dirty="0" smtClean="0">
              <a:solidFill>
                <a:schemeClr val="tx1"/>
              </a:solidFill>
              <a:latin typeface="Arial" charset="0"/>
              <a:cs typeface="Arial" charset="0"/>
            </a:endParaRPr>
          </a:p>
        </p:txBody>
      </p:sp>
      <p:sp>
        <p:nvSpPr>
          <p:cNvPr id="52228" name="Slide Number Placeholder 4"/>
          <p:cNvSpPr txBox="1">
            <a:spLocks noGrp="1"/>
          </p:cNvSpPr>
          <p:nvPr/>
        </p:nvSpPr>
        <p:spPr bwMode="auto">
          <a:xfrm>
            <a:off x="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1400" b="1" dirty="0">
              <a:solidFill>
                <a:schemeClr val="bg1"/>
              </a:solidFill>
              <a:latin typeface="Arial" charset="0"/>
              <a:ea typeface="MS PGothic" pitchFamily="34" charset="-128"/>
            </a:endParaRPr>
          </a:p>
        </p:txBody>
      </p:sp>
    </p:spTree>
    <p:custDataLst>
      <p:tags r:id="rId1"/>
    </p:custDataLst>
    <p:extLst>
      <p:ext uri="{BB962C8B-B14F-4D97-AF65-F5344CB8AC3E}">
        <p14:creationId xmlns:p14="http://schemas.microsoft.com/office/powerpoint/2010/main" val="51594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7F5F4D6-4A29-4D42-9577-BDD6DB92A27C}" type="slidenum">
              <a:rPr lang="en-US" smtClean="0">
                <a:solidFill>
                  <a:schemeClr val="bg1"/>
                </a:solidFill>
                <a:latin typeface="Arial" charset="0"/>
                <a:ea typeface="MS PGothic" pitchFamily="34" charset="-128"/>
              </a:rPr>
              <a:pPr eaLnBrk="1" fontAlgn="base" hangingPunct="1">
                <a:spcBef>
                  <a:spcPct val="0"/>
                </a:spcBef>
                <a:spcAft>
                  <a:spcPct val="0"/>
                </a:spcAft>
              </a:pPr>
              <a:t>51</a:t>
            </a:fld>
            <a:endParaRPr lang="en-US" dirty="0" smtClean="0">
              <a:solidFill>
                <a:schemeClr val="bg1"/>
              </a:solidFill>
              <a:latin typeface="Arial" charset="0"/>
              <a:ea typeface="MS PGothic" pitchFamily="34" charset="-128"/>
            </a:endParaRPr>
          </a:p>
        </p:txBody>
      </p:sp>
      <p:sp>
        <p:nvSpPr>
          <p:cNvPr id="67586" name="Title 1"/>
          <p:cNvSpPr>
            <a:spLocks noGrp="1"/>
          </p:cNvSpPr>
          <p:nvPr>
            <p:ph type="title" idx="4294967295"/>
          </p:nvPr>
        </p:nvSpPr>
        <p:spPr bwMode="auto">
          <a:xfrm>
            <a:off x="0" y="30480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600" b="1" dirty="0" smtClean="0">
                <a:solidFill>
                  <a:srgbClr val="404F21"/>
                </a:solidFill>
                <a:latin typeface="Arial" charset="0"/>
                <a:cs typeface="Arial" charset="0"/>
              </a:rPr>
              <a:t>Gainful Employment - Disclosures</a:t>
            </a:r>
          </a:p>
        </p:txBody>
      </p:sp>
      <p:sp>
        <p:nvSpPr>
          <p:cNvPr id="3075" name="Content Placeholder 2"/>
          <p:cNvSpPr>
            <a:spLocks noGrp="1"/>
          </p:cNvSpPr>
          <p:nvPr>
            <p:ph idx="4294967295"/>
          </p:nvPr>
        </p:nvSpPr>
        <p:spPr>
          <a:xfrm>
            <a:off x="304800" y="838200"/>
            <a:ext cx="8534400" cy="5410200"/>
          </a:xfrm>
          <a:prstGeom prst="rect">
            <a:avLst/>
          </a:prstGeom>
        </p:spPr>
        <p:txBody>
          <a:bodyPr>
            <a:noAutofit/>
          </a:bodyPr>
          <a:lstStyle/>
          <a:p>
            <a:pPr marL="0" indent="0">
              <a:buNone/>
              <a:defRPr/>
            </a:pPr>
            <a:r>
              <a:rPr lang="en-US" sz="2800" dirty="0" smtClean="0">
                <a:solidFill>
                  <a:schemeClr val="tx1"/>
                </a:solidFill>
                <a:latin typeface="Arial" pitchFamily="34" charset="0"/>
                <a:cs typeface="Arial" pitchFamily="34" charset="0"/>
              </a:rPr>
              <a:t>Court </a:t>
            </a:r>
            <a:r>
              <a:rPr lang="en-US" sz="2800" dirty="0">
                <a:solidFill>
                  <a:schemeClr val="tx1"/>
                </a:solidFill>
                <a:latin typeface="Arial" pitchFamily="34" charset="0"/>
                <a:cs typeface="Arial" pitchFamily="34" charset="0"/>
              </a:rPr>
              <a:t>left in place the </a:t>
            </a:r>
            <a:r>
              <a:rPr lang="en-US" sz="2800" dirty="0" smtClean="0">
                <a:solidFill>
                  <a:schemeClr val="tx1"/>
                </a:solidFill>
                <a:latin typeface="Arial" pitchFamily="34" charset="0"/>
                <a:cs typeface="Arial" pitchFamily="34" charset="0"/>
              </a:rPr>
              <a:t>regulations that </a:t>
            </a:r>
            <a:r>
              <a:rPr lang="en-US" sz="2800" dirty="0">
                <a:solidFill>
                  <a:schemeClr val="tx1"/>
                </a:solidFill>
                <a:latin typeface="Arial" pitchFamily="34" charset="0"/>
                <a:cs typeface="Arial" pitchFamily="34" charset="0"/>
              </a:rPr>
              <a:t>require institutions to disclose certain information about each of their Gainful Employment </a:t>
            </a:r>
            <a:r>
              <a:rPr lang="en-US" sz="2800" dirty="0" smtClean="0">
                <a:solidFill>
                  <a:schemeClr val="tx1"/>
                </a:solidFill>
                <a:latin typeface="Arial" pitchFamily="34" charset="0"/>
                <a:cs typeface="Arial" pitchFamily="34" charset="0"/>
              </a:rPr>
              <a:t>Programs</a:t>
            </a:r>
          </a:p>
          <a:p>
            <a:pPr marL="461963" lvl="1" indent="-231775">
              <a:buFont typeface="Wingdings" pitchFamily="2" charset="2"/>
              <a:buChar char="§"/>
              <a:defRPr/>
            </a:pPr>
            <a:r>
              <a:rPr lang="en-US" dirty="0" smtClean="0">
                <a:solidFill>
                  <a:schemeClr val="tx1"/>
                </a:solidFill>
                <a:latin typeface="Arial" pitchFamily="34" charset="0"/>
                <a:cs typeface="Arial" pitchFamily="34" charset="0"/>
              </a:rPr>
              <a:t>Institutions should have updated their GE Program disclosures no later than January 31, 2013 - See GE Electronic Announcement #42</a:t>
            </a:r>
          </a:p>
          <a:p>
            <a:pPr marL="461963" indent="-231775">
              <a:buFont typeface="Wingdings" pitchFamily="2" charset="2"/>
              <a:buChar char="§"/>
              <a:defRPr/>
            </a:pPr>
            <a:r>
              <a:rPr lang="en-US" sz="2800" dirty="0" smtClean="0">
                <a:latin typeface="Arial" pitchFamily="34" charset="0"/>
                <a:cs typeface="Arial" pitchFamily="34" charset="0"/>
              </a:rPr>
              <a:t>Disclosure Template Released – See GE Electronic </a:t>
            </a:r>
            <a:r>
              <a:rPr lang="en-US" sz="2800" dirty="0">
                <a:latin typeface="Arial" pitchFamily="34" charset="0"/>
                <a:cs typeface="Arial" pitchFamily="34" charset="0"/>
              </a:rPr>
              <a:t>Announcement </a:t>
            </a:r>
            <a:r>
              <a:rPr lang="en-US" sz="2800" dirty="0" smtClean="0">
                <a:latin typeface="Arial" pitchFamily="34" charset="0"/>
                <a:cs typeface="Arial" pitchFamily="34" charset="0"/>
              </a:rPr>
              <a:t>#46</a:t>
            </a:r>
            <a:endParaRPr lang="en-US" dirty="0" smtClean="0">
              <a:latin typeface="Arial" pitchFamily="34" charset="0"/>
              <a:cs typeface="Arial" pitchFamily="34" charset="0"/>
            </a:endParaRPr>
          </a:p>
          <a:p>
            <a:pPr marL="630238" lvl="2" indent="-230188">
              <a:buSzPct val="80000"/>
              <a:buFont typeface="Wingdings" pitchFamily="2" charset="2"/>
              <a:buChar char="§"/>
              <a:defRPr/>
            </a:pPr>
            <a:r>
              <a:rPr lang="en-US" sz="2800" dirty="0" smtClean="0">
                <a:latin typeface="Arial" pitchFamily="34" charset="0"/>
                <a:cs typeface="Arial" pitchFamily="34" charset="0"/>
              </a:rPr>
              <a:t>Institutions must update </a:t>
            </a:r>
            <a:r>
              <a:rPr lang="en-US" sz="2800" dirty="0">
                <a:latin typeface="Arial" pitchFamily="34" charset="0"/>
                <a:cs typeface="Arial" pitchFamily="34" charset="0"/>
              </a:rPr>
              <a:t>their GE Program disclosures no later than January 31, </a:t>
            </a:r>
            <a:r>
              <a:rPr lang="en-US" sz="2800" dirty="0" smtClean="0">
                <a:latin typeface="Arial" pitchFamily="34" charset="0"/>
                <a:cs typeface="Arial" pitchFamily="34" charset="0"/>
              </a:rPr>
              <a:t>2014 using the released template process</a:t>
            </a:r>
            <a:endParaRPr lang="en-US" sz="2800" dirty="0">
              <a:latin typeface="Arial" pitchFamily="34" charset="0"/>
              <a:cs typeface="Arial" pitchFamily="34" charset="0"/>
            </a:endParaRPr>
          </a:p>
          <a:p>
            <a:pPr marL="230188" lvl="1" indent="-230188">
              <a:buSzPct val="80000"/>
              <a:buFont typeface="Wingdings" pitchFamily="2" charset="2"/>
              <a:buChar char="§"/>
              <a:defRPr/>
            </a:pPr>
            <a:endParaRPr lang="en-US" dirty="0">
              <a:latin typeface="Arial" pitchFamily="34" charset="0"/>
              <a:cs typeface="Arial" pitchFamily="34" charset="0"/>
            </a:endParaRPr>
          </a:p>
          <a:p>
            <a:pPr marL="230188" lvl="1" indent="-230188">
              <a:buSzPct val="80000"/>
              <a:buFont typeface="Wingdings" pitchFamily="2" charset="2"/>
              <a:buChar char="§"/>
              <a:defRPr/>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9582168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7F5F4D6-4A29-4D42-9577-BDD6DB92A27C}" type="slidenum">
              <a:rPr lang="en-US" smtClean="0">
                <a:solidFill>
                  <a:schemeClr val="bg1"/>
                </a:solidFill>
                <a:latin typeface="Arial" charset="0"/>
                <a:ea typeface="MS PGothic" pitchFamily="34" charset="-128"/>
              </a:rPr>
              <a:pPr eaLnBrk="1" fontAlgn="base" hangingPunct="1">
                <a:spcBef>
                  <a:spcPct val="0"/>
                </a:spcBef>
                <a:spcAft>
                  <a:spcPct val="0"/>
                </a:spcAft>
              </a:pPr>
              <a:t>52</a:t>
            </a:fld>
            <a:endParaRPr lang="en-US" dirty="0" smtClean="0">
              <a:solidFill>
                <a:schemeClr val="bg1"/>
              </a:solidFill>
              <a:latin typeface="Arial" charset="0"/>
              <a:ea typeface="MS PGothic" pitchFamily="34" charset="-128"/>
            </a:endParaRPr>
          </a:p>
        </p:txBody>
      </p:sp>
      <p:sp>
        <p:nvSpPr>
          <p:cNvPr id="67586" name="Title 1"/>
          <p:cNvSpPr>
            <a:spLocks noGrp="1"/>
          </p:cNvSpPr>
          <p:nvPr>
            <p:ph type="title" idx="4294967295"/>
          </p:nvPr>
        </p:nvSpPr>
        <p:spPr bwMode="auto">
          <a:xfrm>
            <a:off x="0" y="30480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600" b="1" dirty="0" smtClean="0">
                <a:solidFill>
                  <a:srgbClr val="404F21"/>
                </a:solidFill>
                <a:latin typeface="Arial" charset="0"/>
                <a:cs typeface="Arial" charset="0"/>
              </a:rPr>
              <a:t>Want to Join Us?</a:t>
            </a:r>
          </a:p>
        </p:txBody>
      </p:sp>
      <p:sp>
        <p:nvSpPr>
          <p:cNvPr id="3075" name="Content Placeholder 2"/>
          <p:cNvSpPr>
            <a:spLocks noGrp="1"/>
          </p:cNvSpPr>
          <p:nvPr>
            <p:ph idx="4294967295"/>
          </p:nvPr>
        </p:nvSpPr>
        <p:spPr>
          <a:xfrm>
            <a:off x="304800" y="1143000"/>
            <a:ext cx="8534400" cy="5410200"/>
          </a:xfrm>
          <a:prstGeom prst="rect">
            <a:avLst/>
          </a:prstGeom>
        </p:spPr>
        <p:txBody>
          <a:bodyPr>
            <a:noAutofit/>
          </a:bodyPr>
          <a:lstStyle/>
          <a:p>
            <a:pPr marL="0" indent="0" algn="ctr">
              <a:buNone/>
              <a:defRPr/>
            </a:pPr>
            <a:r>
              <a:rPr lang="en-US" sz="2800" dirty="0" smtClean="0">
                <a:solidFill>
                  <a:schemeClr val="tx1"/>
                </a:solidFill>
                <a:latin typeface="Arial" pitchFamily="34" charset="0"/>
                <a:cs typeface="Arial" pitchFamily="34" charset="0"/>
              </a:rPr>
              <a:t>Federal </a:t>
            </a:r>
            <a:r>
              <a:rPr lang="en-US" sz="2800" dirty="0" smtClean="0">
                <a:latin typeface="Arial" pitchFamily="34" charset="0"/>
                <a:cs typeface="Arial" pitchFamily="34" charset="0"/>
              </a:rPr>
              <a:t>Student Aid (FSA) and the Office of Postsecondary Education  (OPE) are seeking experienced student aid professionals to join our teams.</a:t>
            </a:r>
          </a:p>
          <a:p>
            <a:pPr marL="0" indent="0" algn="ctr">
              <a:buNone/>
              <a:defRPr/>
            </a:pPr>
            <a:endParaRPr lang="en-US" sz="2800" dirty="0">
              <a:solidFill>
                <a:schemeClr val="tx1"/>
              </a:solidFill>
              <a:latin typeface="Arial" pitchFamily="34" charset="0"/>
              <a:cs typeface="Arial" pitchFamily="34" charset="0"/>
            </a:endParaRPr>
          </a:p>
          <a:p>
            <a:pPr marL="0" indent="0" algn="ctr">
              <a:buNone/>
              <a:defRPr/>
            </a:pPr>
            <a:r>
              <a:rPr lang="en-US" sz="2800" dirty="0" smtClean="0">
                <a:latin typeface="Arial" pitchFamily="34" charset="0"/>
                <a:cs typeface="Arial" pitchFamily="34" charset="0"/>
              </a:rPr>
              <a:t>Watch IFAP (ifap.ed.gov) and “USAJobs” (usajobs.gov) for upcoming announcements.</a:t>
            </a:r>
          </a:p>
          <a:p>
            <a:pPr marL="0" indent="0" algn="ctr">
              <a:buNone/>
              <a:defRPr/>
            </a:pPr>
            <a:endParaRPr lang="en-US" sz="2800" dirty="0">
              <a:latin typeface="Arial" pitchFamily="34" charset="0"/>
              <a:cs typeface="Arial" pitchFamily="34" charset="0"/>
            </a:endParaRPr>
          </a:p>
          <a:p>
            <a:pPr marL="0" indent="0" algn="ctr">
              <a:buNone/>
              <a:defRPr/>
            </a:pPr>
            <a:r>
              <a:rPr lang="en-US" sz="2800" dirty="0" smtClean="0">
                <a:latin typeface="Arial" pitchFamily="34" charset="0"/>
                <a:cs typeface="Arial" pitchFamily="34" charset="0"/>
              </a:rPr>
              <a:t>If interested in being notified of upcoming job postings, send a confidential email to sharon.adger@ed.go</a:t>
            </a:r>
            <a:r>
              <a:rPr lang="en-US" sz="2400" dirty="0" smtClean="0">
                <a:latin typeface="Arial" pitchFamily="34" charset="0"/>
                <a:cs typeface="Arial" pitchFamily="34" charset="0"/>
              </a:rPr>
              <a:t>v</a:t>
            </a:r>
          </a:p>
          <a:p>
            <a:pPr marL="0" indent="0" algn="ctr">
              <a:buNone/>
              <a:defRPr/>
            </a:pPr>
            <a:endParaRPr lang="en-US" sz="2400" dirty="0" smtClean="0">
              <a:latin typeface="Arial" pitchFamily="34" charset="0"/>
              <a:cs typeface="Arial" pitchFamily="34" charset="0"/>
            </a:endParaRPr>
          </a:p>
          <a:p>
            <a:pPr marL="0" indent="0" algn="ctr">
              <a:buNone/>
              <a:defRPr/>
            </a:pPr>
            <a:endParaRPr lang="en-US" sz="2400" dirty="0">
              <a:solidFill>
                <a:schemeClr val="tx1"/>
              </a:solidFill>
              <a:latin typeface="Arial" pitchFamily="34" charset="0"/>
              <a:cs typeface="Arial" pitchFamily="34" charset="0"/>
            </a:endParaRPr>
          </a:p>
          <a:p>
            <a:pPr marL="0" indent="0" algn="ctr">
              <a:buNone/>
              <a:defRPr/>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469843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MCj04344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2" y="1558408"/>
            <a:ext cx="5529072" cy="453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3310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6</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90600"/>
            <a:ext cx="8610600" cy="3048000"/>
          </a:xfrm>
          <a:prstGeom prst="rect">
            <a:avLst/>
          </a:prstGeom>
        </p:spPr>
        <p:txBody>
          <a:bodyPr/>
          <a:lstStyle/>
          <a:p>
            <a:pPr lvl="1">
              <a:buFont typeface="Wingdings" pitchFamily="2" charset="2"/>
              <a:buChar char="§"/>
            </a:pPr>
            <a:r>
              <a:rPr lang="en-US" dirty="0" smtClean="0">
                <a:latin typeface="Arial" panose="020B0604020202020204" pitchFamily="34" charset="0"/>
                <a:cs typeface="Arial" panose="020B0604020202020204" pitchFamily="34" charset="0"/>
              </a:rPr>
              <a:t>Two Eligibility Metrics</a:t>
            </a:r>
          </a:p>
          <a:p>
            <a:pPr lvl="2">
              <a:buFont typeface="Wingdings" pitchFamily="2" charset="2"/>
              <a:buChar char="§"/>
            </a:pPr>
            <a:r>
              <a:rPr lang="en-US" sz="2800" dirty="0" smtClean="0">
                <a:latin typeface="Arial" panose="020B0604020202020204" pitchFamily="34" charset="0"/>
                <a:cs typeface="Arial" panose="020B0604020202020204" pitchFamily="34" charset="0"/>
              </a:rPr>
              <a:t>Debt-to-earnings (D/E) rates</a:t>
            </a:r>
          </a:p>
          <a:p>
            <a:pPr lvl="3">
              <a:buFont typeface="Wingdings" pitchFamily="2" charset="2"/>
              <a:buChar char="§"/>
            </a:pPr>
            <a:r>
              <a:rPr lang="en-US" sz="2800" dirty="0" smtClean="0">
                <a:latin typeface="Arial" panose="020B0604020202020204" pitchFamily="34" charset="0"/>
                <a:cs typeface="Arial" panose="020B0604020202020204" pitchFamily="34" charset="0"/>
              </a:rPr>
              <a:t>Annual Earnings D/E rate</a:t>
            </a:r>
          </a:p>
          <a:p>
            <a:pPr lvl="3">
              <a:buFont typeface="Wingdings" pitchFamily="2" charset="2"/>
              <a:buChar char="§"/>
            </a:pPr>
            <a:r>
              <a:rPr lang="en-US" sz="2800" dirty="0" smtClean="0">
                <a:latin typeface="Arial" panose="020B0604020202020204" pitchFamily="34" charset="0"/>
                <a:cs typeface="Arial" panose="020B0604020202020204" pitchFamily="34" charset="0"/>
              </a:rPr>
              <a:t>Discretionary Income D/E rate</a:t>
            </a:r>
          </a:p>
          <a:p>
            <a:pPr lvl="3">
              <a:buFont typeface="Wingdings" pitchFamily="2" charset="2"/>
              <a:buChar char="§"/>
            </a:pPr>
            <a:r>
              <a:rPr lang="en-US" sz="2800" dirty="0" smtClean="0">
                <a:latin typeface="Arial" panose="020B0604020202020204" pitchFamily="34" charset="0"/>
                <a:cs typeface="Arial" panose="020B0604020202020204" pitchFamily="34" charset="0"/>
              </a:rPr>
              <a:t>Outcomes</a:t>
            </a:r>
          </a:p>
          <a:p>
            <a:pPr lvl="4">
              <a:buFont typeface="Wingdings" pitchFamily="2" charset="2"/>
              <a:buChar char="§"/>
            </a:pPr>
            <a:r>
              <a:rPr lang="en-US" sz="2800" dirty="0" smtClean="0">
                <a:latin typeface="Arial" panose="020B0604020202020204" pitchFamily="34" charset="0"/>
                <a:cs typeface="Arial" panose="020B0604020202020204" pitchFamily="34" charset="0"/>
              </a:rPr>
              <a:t>Passing</a:t>
            </a:r>
          </a:p>
          <a:p>
            <a:pPr lvl="4">
              <a:buFont typeface="Wingdings" pitchFamily="2" charset="2"/>
              <a:buChar char="§"/>
            </a:pPr>
            <a:r>
              <a:rPr lang="en-US" sz="2800" dirty="0" smtClean="0">
                <a:latin typeface="Arial" panose="020B0604020202020204" pitchFamily="34" charset="0"/>
                <a:cs typeface="Arial" panose="020B0604020202020204" pitchFamily="34" charset="0"/>
              </a:rPr>
              <a:t>Zone</a:t>
            </a:r>
          </a:p>
          <a:p>
            <a:pPr lvl="4">
              <a:buFont typeface="Wingdings" pitchFamily="2" charset="2"/>
              <a:buChar char="§"/>
            </a:pPr>
            <a:r>
              <a:rPr lang="en-US" sz="2800" dirty="0" smtClean="0">
                <a:latin typeface="Arial" panose="020B0604020202020204" pitchFamily="34" charset="0"/>
                <a:cs typeface="Arial" panose="020B0604020202020204" pitchFamily="34" charset="0"/>
              </a:rPr>
              <a:t>Failing</a:t>
            </a:r>
          </a:p>
          <a:p>
            <a:pPr lvl="1">
              <a:buFont typeface="Wingdings" pitchFamily="2" charset="2"/>
              <a:buChar char="§"/>
            </a:pPr>
            <a:endParaRPr lang="en-US" sz="2400" dirty="0" smtClean="0"/>
          </a:p>
          <a:p>
            <a:pPr lvl="1">
              <a:buFont typeface="Wingdings" pitchFamily="2" charset="2"/>
              <a:buChar char="§"/>
            </a:pPr>
            <a:endParaRPr lang="en-US" dirty="0"/>
          </a:p>
        </p:txBody>
      </p:sp>
    </p:spTree>
    <p:extLst>
      <p:ext uri="{BB962C8B-B14F-4D97-AF65-F5344CB8AC3E}">
        <p14:creationId xmlns:p14="http://schemas.microsoft.com/office/powerpoint/2010/main" val="117342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7</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90600"/>
            <a:ext cx="8610600" cy="3048000"/>
          </a:xfrm>
          <a:prstGeom prst="rect">
            <a:avLst/>
          </a:prstGeom>
        </p:spPr>
        <p:txBody>
          <a:bodyPr/>
          <a:lstStyle/>
          <a:p>
            <a:pPr lvl="1">
              <a:buFont typeface="Wingdings" pitchFamily="2" charset="2"/>
              <a:buChar char="§"/>
            </a:pPr>
            <a:r>
              <a:rPr lang="en-US" dirty="0" smtClean="0">
                <a:latin typeface="Arial" panose="020B0604020202020204" pitchFamily="34" charset="0"/>
                <a:cs typeface="Arial" panose="020B0604020202020204" pitchFamily="34" charset="0"/>
              </a:rPr>
              <a:t>Appeals based on alternative earnings</a:t>
            </a:r>
          </a:p>
          <a:p>
            <a:pPr lvl="2">
              <a:buFont typeface="Wingdings" pitchFamily="2" charset="2"/>
              <a:buChar char="§"/>
            </a:pPr>
            <a:r>
              <a:rPr lang="en-US" sz="2800" dirty="0" smtClean="0">
                <a:latin typeface="Arial" panose="020B0604020202020204" pitchFamily="34" charset="0"/>
                <a:cs typeface="Arial" panose="020B0604020202020204" pitchFamily="34" charset="0"/>
              </a:rPr>
              <a:t>Earnings data from an institutional </a:t>
            </a:r>
            <a:r>
              <a:rPr lang="en-US" sz="2800" dirty="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urvey</a:t>
            </a:r>
          </a:p>
          <a:p>
            <a:pPr lvl="2">
              <a:buFont typeface="Wingdings" pitchFamily="2" charset="2"/>
              <a:buChar char="§"/>
            </a:pPr>
            <a:r>
              <a:rPr lang="en-US" sz="2800" dirty="0" smtClean="0">
                <a:latin typeface="Arial" panose="020B0604020202020204" pitchFamily="34" charset="0"/>
                <a:cs typeface="Arial" panose="020B0604020202020204" pitchFamily="34" charset="0"/>
              </a:rPr>
              <a:t>Earnings data from state –sponsored data systems </a:t>
            </a:r>
          </a:p>
          <a:p>
            <a:pPr lvl="2">
              <a:buFont typeface="Wingdings" pitchFamily="2" charset="2"/>
              <a:buChar char="§"/>
            </a:pPr>
            <a:endParaRPr lang="en-US" sz="2800" dirty="0">
              <a:latin typeface="Arial" panose="020B0604020202020204" pitchFamily="34" charset="0"/>
              <a:cs typeface="Arial" panose="020B0604020202020204" pitchFamily="34" charset="0"/>
            </a:endParaRPr>
          </a:p>
          <a:p>
            <a:pPr lvl="1">
              <a:buFont typeface="Wingdings" pitchFamily="2" charset="2"/>
              <a:buChar char="§"/>
            </a:pPr>
            <a:r>
              <a:rPr lang="en-US" dirty="0" smtClean="0">
                <a:latin typeface="Arial" panose="020B0604020202020204" pitchFamily="34" charset="0"/>
                <a:cs typeface="Arial" panose="020B0604020202020204" pitchFamily="34" charset="0"/>
              </a:rPr>
              <a:t>Mitigating circumstances</a:t>
            </a:r>
          </a:p>
          <a:p>
            <a:pPr lvl="2">
              <a:buFont typeface="Wingdings" pitchFamily="2" charset="2"/>
              <a:buChar char="§"/>
            </a:pPr>
            <a:r>
              <a:rPr lang="en-US" sz="2800" dirty="0" smtClean="0">
                <a:latin typeface="Arial" panose="020B0604020202020204" pitchFamily="34" charset="0"/>
                <a:cs typeface="Arial" panose="020B0604020202020204" pitchFamily="34" charset="0"/>
              </a:rPr>
              <a:t>Less than 50 percent of all of the program’s completers incurred loan debt</a:t>
            </a:r>
          </a:p>
          <a:p>
            <a:pPr lvl="1">
              <a:buFont typeface="Wingdings"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23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8</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90600"/>
            <a:ext cx="8610600" cy="3048000"/>
          </a:xfrm>
          <a:prstGeom prst="rect">
            <a:avLst/>
          </a:prstGeom>
        </p:spPr>
        <p:txBody>
          <a:bodyPr/>
          <a:lstStyle/>
          <a:p>
            <a:pPr lvl="2">
              <a:buFont typeface="Wingdings" pitchFamily="2" charset="2"/>
              <a:buChar char="§"/>
            </a:pPr>
            <a:r>
              <a:rPr lang="en-US" sz="2800" dirty="0" smtClean="0">
                <a:latin typeface="Arial" panose="020B0604020202020204" pitchFamily="34" charset="0"/>
                <a:cs typeface="Arial" panose="020B0604020202020204" pitchFamily="34" charset="0"/>
              </a:rPr>
              <a:t>Program </a:t>
            </a:r>
            <a:r>
              <a:rPr lang="en-US" sz="2800" dirty="0">
                <a:latin typeface="Arial" panose="020B0604020202020204" pitchFamily="34" charset="0"/>
                <a:cs typeface="Arial" panose="020B0604020202020204" pitchFamily="34" charset="0"/>
              </a:rPr>
              <a:t>cohort default rate (</a:t>
            </a:r>
            <a:r>
              <a:rPr lang="en-US" sz="2800" dirty="0" smtClean="0">
                <a:latin typeface="Arial" panose="020B0604020202020204" pitchFamily="34" charset="0"/>
                <a:cs typeface="Arial" panose="020B0604020202020204" pitchFamily="34" charset="0"/>
              </a:rPr>
              <a:t>pCDR)</a:t>
            </a:r>
          </a:p>
          <a:p>
            <a:pPr lvl="3">
              <a:buFont typeface="Wingdings" pitchFamily="2" charset="2"/>
              <a:buChar char="§"/>
            </a:pPr>
            <a:r>
              <a:rPr lang="en-US" sz="2800" dirty="0" smtClean="0">
                <a:latin typeface="Arial" panose="020B0604020202020204" pitchFamily="34" charset="0"/>
                <a:cs typeface="Arial" panose="020B0604020202020204" pitchFamily="34" charset="0"/>
              </a:rPr>
              <a:t>Just like institutional CDRs but for the GE program’s former students</a:t>
            </a:r>
          </a:p>
          <a:p>
            <a:pPr lvl="3">
              <a:buFont typeface="Wingdings" pitchFamily="2" charset="2"/>
              <a:buChar char="§"/>
            </a:pPr>
            <a:r>
              <a:rPr lang="en-US" sz="2800" dirty="0" smtClean="0">
                <a:latin typeface="Arial" panose="020B0604020202020204" pitchFamily="34" charset="0"/>
                <a:cs typeface="Arial" panose="020B0604020202020204" pitchFamily="34" charset="0"/>
              </a:rPr>
              <a:t> Outcomes</a:t>
            </a:r>
          </a:p>
          <a:p>
            <a:pPr lvl="4">
              <a:buFont typeface="Wingdings" pitchFamily="2" charset="2"/>
              <a:buChar char="§"/>
            </a:pPr>
            <a:r>
              <a:rPr lang="en-US" sz="2800" dirty="0" smtClean="0">
                <a:latin typeface="Arial" panose="020B0604020202020204" pitchFamily="34" charset="0"/>
                <a:cs typeface="Arial" panose="020B0604020202020204" pitchFamily="34" charset="0"/>
              </a:rPr>
              <a:t>Passing</a:t>
            </a:r>
          </a:p>
          <a:p>
            <a:pPr lvl="4">
              <a:buFont typeface="Wingdings" pitchFamily="2" charset="2"/>
              <a:buChar char="§"/>
            </a:pPr>
            <a:r>
              <a:rPr lang="en-US" sz="2800" dirty="0" smtClean="0">
                <a:latin typeface="Arial" panose="020B0604020202020204" pitchFamily="34" charset="0"/>
                <a:cs typeface="Arial" panose="020B0604020202020204" pitchFamily="34" charset="0"/>
              </a:rPr>
              <a:t>Failing</a:t>
            </a:r>
          </a:p>
          <a:p>
            <a:pPr lvl="1">
              <a:buFont typeface="Wingdings" pitchFamily="2" charset="2"/>
              <a:buChar char="§"/>
            </a:pPr>
            <a:endParaRPr lang="en-US" sz="2400" dirty="0" smtClean="0"/>
          </a:p>
          <a:p>
            <a:pPr lvl="1">
              <a:buFont typeface="Wingdings" pitchFamily="2" charset="2"/>
              <a:buChar char="§"/>
            </a:pPr>
            <a:endParaRPr lang="en-US" dirty="0"/>
          </a:p>
        </p:txBody>
      </p:sp>
    </p:spTree>
    <p:extLst>
      <p:ext uri="{BB962C8B-B14F-4D97-AF65-F5344CB8AC3E}">
        <p14:creationId xmlns:p14="http://schemas.microsoft.com/office/powerpoint/2010/main" val="2114141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8F66F-6CBA-45EF-960E-C87890251D7B}" type="slidenum">
              <a:rPr lang="en-US" smtClean="0"/>
              <a:t>9</a:t>
            </a:fld>
            <a:endParaRPr lang="en-US" dirty="0"/>
          </a:p>
        </p:txBody>
      </p:sp>
      <p:sp>
        <p:nvSpPr>
          <p:cNvPr id="2" name="Title 1"/>
          <p:cNvSpPr>
            <a:spLocks noGrp="1"/>
          </p:cNvSpPr>
          <p:nvPr>
            <p:ph type="title" idx="4294967295"/>
          </p:nvPr>
        </p:nvSpPr>
        <p:spPr>
          <a:xfrm>
            <a:off x="0" y="304800"/>
            <a:ext cx="9144000" cy="1143000"/>
          </a:xfrm>
          <a:prstGeom prst="rect">
            <a:avLst/>
          </a:prstGeom>
        </p:spPr>
        <p:txBody>
          <a:bodyPr/>
          <a:lstStyle/>
          <a:p>
            <a:r>
              <a:rPr lang="en-US" dirty="0" smtClean="0"/>
              <a:t> </a:t>
            </a:r>
            <a:r>
              <a:rPr lang="en-US" sz="3600" b="1" dirty="0" smtClean="0">
                <a:solidFill>
                  <a:srgbClr val="404F21"/>
                </a:solidFill>
                <a:latin typeface="Arial" pitchFamily="34" charset="0"/>
                <a:cs typeface="Arial" pitchFamily="34" charset="0"/>
              </a:rPr>
              <a:t>GAINFUL EMPLOYMENT</a:t>
            </a:r>
            <a:endParaRPr lang="en-US" sz="3600" b="1" dirty="0">
              <a:solidFill>
                <a:srgbClr val="404F21"/>
              </a:solidFill>
              <a:latin typeface="Arial" pitchFamily="34" charset="0"/>
              <a:cs typeface="Arial" pitchFamily="34" charset="0"/>
            </a:endParaRPr>
          </a:p>
        </p:txBody>
      </p:sp>
      <p:sp>
        <p:nvSpPr>
          <p:cNvPr id="3" name="Content Placeholder 2"/>
          <p:cNvSpPr>
            <a:spLocks noGrp="1"/>
          </p:cNvSpPr>
          <p:nvPr>
            <p:ph idx="4294967295"/>
          </p:nvPr>
        </p:nvSpPr>
        <p:spPr>
          <a:xfrm>
            <a:off x="228600" y="990600"/>
            <a:ext cx="8610600" cy="3048000"/>
          </a:xfrm>
          <a:prstGeom prst="rect">
            <a:avLst/>
          </a:prstGeom>
        </p:spPr>
        <p:txBody>
          <a:bodyPr/>
          <a:lstStyle/>
          <a:p>
            <a:pPr lvl="1">
              <a:buFont typeface="Wingdings" pitchFamily="2" charset="2"/>
              <a:buChar char="§"/>
            </a:pPr>
            <a:r>
              <a:rPr lang="en-US" dirty="0" smtClean="0">
                <a:latin typeface="Arial" panose="020B0604020202020204" pitchFamily="34" charset="0"/>
                <a:cs typeface="Arial" panose="020B0604020202020204" pitchFamily="34" charset="0"/>
              </a:rPr>
              <a:t>Program’s loses Title IV eligibility if:</a:t>
            </a:r>
          </a:p>
          <a:p>
            <a:pPr lvl="2">
              <a:buFont typeface="Wingdings" pitchFamily="2" charset="2"/>
              <a:buChar char="§"/>
            </a:pPr>
            <a:r>
              <a:rPr lang="en-US" sz="2800" dirty="0" smtClean="0">
                <a:latin typeface="Arial" panose="020B0604020202020204" pitchFamily="34" charset="0"/>
                <a:cs typeface="Arial" panose="020B0604020202020204" pitchFamily="34" charset="0"/>
              </a:rPr>
              <a:t>D/E measures – Fails in two out of three years;</a:t>
            </a:r>
          </a:p>
          <a:p>
            <a:pPr marL="914400" lvl="2" indent="0">
              <a:buNone/>
            </a:pPr>
            <a:r>
              <a:rPr lang="en-US" sz="2800" dirty="0" smtClean="0">
                <a:latin typeface="Arial" panose="020B0604020202020204" pitchFamily="34" charset="0"/>
                <a:cs typeface="Arial" panose="020B0604020202020204" pitchFamily="34" charset="0"/>
              </a:rPr>
              <a:t>						OR</a:t>
            </a:r>
          </a:p>
          <a:p>
            <a:pPr lvl="2">
              <a:buFont typeface="Wingdings" pitchFamily="2" charset="2"/>
              <a:buChar char="§"/>
            </a:pPr>
            <a:r>
              <a:rPr lang="en-US" sz="2800" dirty="0" smtClean="0">
                <a:latin typeface="Arial" panose="020B0604020202020204" pitchFamily="34" charset="0"/>
                <a:cs typeface="Arial" panose="020B0604020202020204" pitchFamily="34" charset="0"/>
              </a:rPr>
              <a:t>D/E measures - Fails or in the zone for four consecutive years</a:t>
            </a:r>
          </a:p>
          <a:p>
            <a:pPr marL="914400" lvl="2" indent="0">
              <a:buNone/>
            </a:pPr>
            <a:r>
              <a:rPr lang="en-US" sz="2800" dirty="0" smtClean="0">
                <a:latin typeface="Arial" panose="020B0604020202020204" pitchFamily="34" charset="0"/>
                <a:cs typeface="Arial" panose="020B0604020202020204" pitchFamily="34" charset="0"/>
              </a:rPr>
              <a:t>						 OR</a:t>
            </a:r>
          </a:p>
          <a:p>
            <a:pPr lvl="2">
              <a:buFont typeface="Wingdings" pitchFamily="2" charset="2"/>
              <a:buChar char="§"/>
            </a:pPr>
            <a:r>
              <a:rPr lang="en-US" sz="2800" dirty="0" err="1" smtClean="0">
                <a:latin typeface="Arial" panose="020B0604020202020204" pitchFamily="34" charset="0"/>
                <a:cs typeface="Arial" panose="020B0604020202020204" pitchFamily="34" charset="0"/>
              </a:rPr>
              <a:t>pCDR</a:t>
            </a:r>
            <a:r>
              <a:rPr lang="en-US" sz="2800" dirty="0" smtClean="0">
                <a:latin typeface="Arial" panose="020B0604020202020204" pitchFamily="34" charset="0"/>
                <a:cs typeface="Arial" panose="020B0604020202020204" pitchFamily="34" charset="0"/>
              </a:rPr>
              <a:t> – Fails for three consecutive years</a:t>
            </a:r>
          </a:p>
          <a:p>
            <a:pPr lvl="1">
              <a:buFont typeface="Wingdings"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530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4142</TotalTime>
  <Words>2303</Words>
  <Application>Microsoft Office PowerPoint</Application>
  <PresentationFormat>On-screen Show (4:3)</PresentationFormat>
  <Paragraphs>407</Paragraphs>
  <Slides>53</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明朝</vt:lpstr>
      <vt:lpstr>MS PGothic</vt:lpstr>
      <vt:lpstr>MS PGothic</vt:lpstr>
      <vt:lpstr>Arial</vt:lpstr>
      <vt:lpstr>Calibri</vt:lpstr>
      <vt:lpstr>Cambria</vt:lpstr>
      <vt:lpstr>Symbol</vt:lpstr>
      <vt:lpstr>Times New Roman</vt:lpstr>
      <vt:lpstr>Wingdings</vt:lpstr>
      <vt:lpstr>1_Office Theme</vt:lpstr>
      <vt:lpstr>Federal Update</vt:lpstr>
      <vt:lpstr> GAINFUL EMPLOYMENT</vt:lpstr>
      <vt:lpstr>  Gainful Employment Statutory Framework  </vt:lpstr>
      <vt:lpstr> GAINFUL EMPLOYMENT</vt:lpstr>
      <vt:lpstr>Gainful Employment Measures  </vt:lpstr>
      <vt:lpstr> GAINFUL EMPLOYMENT</vt:lpstr>
      <vt:lpstr> GAINFUL EMPLOYMENT</vt:lpstr>
      <vt:lpstr> GAINFUL EMPLOYMENT</vt:lpstr>
      <vt:lpstr> GAINFUL EMPLOYMENT</vt:lpstr>
      <vt:lpstr> GAINFUL EMPLOYMENT</vt:lpstr>
      <vt:lpstr> GAINFUL EMPLOYMENT</vt:lpstr>
      <vt:lpstr> DEFAULT RATES</vt:lpstr>
      <vt:lpstr>PowerPoint Presentation</vt:lpstr>
      <vt:lpstr>PowerPoint Presentation</vt:lpstr>
      <vt:lpstr>INTEREST RATES (EA – August 9, 2013)</vt:lpstr>
      <vt:lpstr>Interest Rates</vt:lpstr>
      <vt:lpstr>Interest Rates</vt:lpstr>
      <vt:lpstr>Sequestration </vt:lpstr>
      <vt:lpstr>PowerPoint Presentation</vt:lpstr>
      <vt:lpstr>PowerPoint Presentation</vt:lpstr>
      <vt:lpstr>PowerPoint Presentation</vt:lpstr>
      <vt:lpstr> Defense of Marriage Act  (DOMA)    </vt:lpstr>
      <vt:lpstr>PowerPoint Presentation</vt:lpstr>
      <vt:lpstr>PowerPoint Presentation</vt:lpstr>
      <vt:lpstr>FAFSA – Parental Information (DCL GEN-13-12)</vt:lpstr>
      <vt:lpstr>FAFSA CHANGES – PARENTAL DATA</vt:lpstr>
      <vt:lpstr>FAFSA CHANGES – PARENTAL DATA</vt:lpstr>
      <vt:lpstr> Regulatory Activity      </vt:lpstr>
      <vt:lpstr>Recent Regulatory Activity</vt:lpstr>
      <vt:lpstr>Recent Regulatory Activity</vt:lpstr>
      <vt:lpstr>Recent Regulatory Activity</vt:lpstr>
      <vt:lpstr>Recent Regulatory Activity</vt:lpstr>
      <vt:lpstr> Negotiated Rulemaking</vt:lpstr>
      <vt:lpstr>Negotiated Rulemaking</vt:lpstr>
      <vt:lpstr>Negotiated Rulemaking</vt:lpstr>
      <vt:lpstr>150% Direct Subsidized Loan Limit</vt:lpstr>
      <vt:lpstr>PowerPoint Presentation</vt:lpstr>
      <vt:lpstr>PowerPoint Presentation</vt:lpstr>
      <vt:lpstr>PowerPoint Presentation</vt:lpstr>
      <vt:lpstr>PowerPoint Presentation</vt:lpstr>
      <vt:lpstr>PowerPoint Presentation</vt:lpstr>
      <vt:lpstr>Recent Regulatory Activity</vt:lpstr>
      <vt:lpstr>PowerPoint Presentation</vt:lpstr>
      <vt:lpstr>PowerPoint Presentation</vt:lpstr>
      <vt:lpstr> Verification and Unusual Enrollment History      </vt:lpstr>
      <vt:lpstr>2013-14 Verification</vt:lpstr>
      <vt:lpstr>2014-15 Verification</vt:lpstr>
      <vt:lpstr>2014-15 Verification</vt:lpstr>
      <vt:lpstr>Unusual Enrollment History </vt:lpstr>
      <vt:lpstr>Unusual Enrollment History </vt:lpstr>
      <vt:lpstr>Gainful Employment - Disclosures</vt:lpstr>
      <vt:lpstr>Want to Join Us?</vt:lpstr>
      <vt:lpstr>PowerPoint Presentation</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cp:lastModifiedBy>Melecki, Thomas G</cp:lastModifiedBy>
  <cp:revision>324</cp:revision>
  <cp:lastPrinted>2014-04-26T14:19:56Z</cp:lastPrinted>
  <dcterms:created xsi:type="dcterms:W3CDTF">2013-04-09T20:27:26Z</dcterms:created>
  <dcterms:modified xsi:type="dcterms:W3CDTF">2014-07-14T23:12:10Z</dcterms:modified>
</cp:coreProperties>
</file>